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4" r:id="rId1"/>
  </p:sldMasterIdLst>
  <p:notesMasterIdLst>
    <p:notesMasterId r:id="rId34"/>
  </p:notesMasterIdLst>
  <p:sldIdLst>
    <p:sldId id="256" r:id="rId2"/>
    <p:sldId id="320" r:id="rId3"/>
    <p:sldId id="294" r:id="rId4"/>
    <p:sldId id="339" r:id="rId5"/>
    <p:sldId id="385" r:id="rId6"/>
    <p:sldId id="372" r:id="rId7"/>
    <p:sldId id="331" r:id="rId8"/>
    <p:sldId id="373" r:id="rId9"/>
    <p:sldId id="375" r:id="rId10"/>
    <p:sldId id="381" r:id="rId11"/>
    <p:sldId id="382" r:id="rId12"/>
    <p:sldId id="376" r:id="rId13"/>
    <p:sldId id="377" r:id="rId14"/>
    <p:sldId id="378" r:id="rId15"/>
    <p:sldId id="379" r:id="rId16"/>
    <p:sldId id="380" r:id="rId17"/>
    <p:sldId id="366" r:id="rId18"/>
    <p:sldId id="365" r:id="rId19"/>
    <p:sldId id="358" r:id="rId20"/>
    <p:sldId id="357" r:id="rId21"/>
    <p:sldId id="367" r:id="rId22"/>
    <p:sldId id="336" r:id="rId23"/>
    <p:sldId id="299" r:id="rId24"/>
    <p:sldId id="315" r:id="rId25"/>
    <p:sldId id="319" r:id="rId26"/>
    <p:sldId id="368" r:id="rId27"/>
    <p:sldId id="384" r:id="rId28"/>
    <p:sldId id="383" r:id="rId29"/>
    <p:sldId id="386" r:id="rId30"/>
    <p:sldId id="361" r:id="rId31"/>
    <p:sldId id="360" r:id="rId32"/>
    <p:sldId id="282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CB8"/>
    <a:srgbClr val="0303FF"/>
    <a:srgbClr val="FFFFFF"/>
    <a:srgbClr val="EBF5FB"/>
    <a:srgbClr val="FF0000"/>
    <a:srgbClr val="0070C0"/>
    <a:srgbClr val="379772"/>
    <a:srgbClr val="BEEBDF"/>
    <a:srgbClr val="008000"/>
    <a:srgbClr val="BF0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5" autoAdjust="0"/>
    <p:restoredTop sz="95586" autoAdjust="0"/>
  </p:normalViewPr>
  <p:slideViewPr>
    <p:cSldViewPr snapToGrid="0">
      <p:cViewPr varScale="1">
        <p:scale>
          <a:sx n="109" d="100"/>
          <a:sy n="109" d="100"/>
        </p:scale>
        <p:origin x="58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8958E-E985-4881-A156-ED2E0C4D9CB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21B9C-4B82-4AC5-BACA-DE8D73A489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01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05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처음으로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텍스트를 구글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맵스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검색하여 얻은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request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Parsing</a:t>
            </a:r>
            <a:r>
              <a:rPr lang="ko-KR" altLang="en-US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r>
              <a:rPr lang="ko-KR" altLang="en-US" dirty="0">
                <a:solidFill>
                  <a:srgbClr val="2021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srgbClr val="20212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경도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위도로 변환합니다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다음으로 공간데이터 형식인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GEOJSON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포인트 정보를 추출하여 데이터프레임에 저장합니다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마지막으로 경도 위도 기반 데이터를 격장내의 카운트정보로 데이터를 변환하는데 이때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결측치는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처리합니다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7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전처리로 만들어진 저희의 </a:t>
            </a:r>
            <a:r>
              <a:rPr lang="ko-KR" altLang="en-US" dirty="0" err="1"/>
              <a:t>데이터셋이고</a:t>
            </a:r>
            <a:r>
              <a:rPr lang="ko-KR" altLang="en-US" dirty="0"/>
              <a:t> 가장 맨 앞 열은 사고여부에 대한 것이고 나중 모델에서 학습시킬 때 답의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뒤로 위치정보와 어린이 관련 </a:t>
            </a:r>
            <a:r>
              <a:rPr lang="en-US" altLang="ko-KR" dirty="0"/>
              <a:t>DATA, </a:t>
            </a:r>
            <a:r>
              <a:rPr lang="ko-KR" altLang="en-US" dirty="0"/>
              <a:t>사고 및 안전시설물 </a:t>
            </a:r>
            <a:r>
              <a:rPr lang="en-US" altLang="ko-KR" dirty="0"/>
              <a:t>DATA</a:t>
            </a:r>
            <a:r>
              <a:rPr lang="ko-KR" altLang="en-US" dirty="0"/>
              <a:t>로 구성됩니다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 데이터 셋의 </a:t>
            </a:r>
            <a:r>
              <a:rPr lang="en-US" altLang="ko-KR" dirty="0"/>
              <a:t>80</a:t>
            </a:r>
            <a:r>
              <a:rPr lang="ko-KR" altLang="en-US" dirty="0"/>
              <a:t>퍼센트를 학습시키고 </a:t>
            </a:r>
            <a:r>
              <a:rPr lang="en-US" altLang="ko-KR" dirty="0"/>
              <a:t>20</a:t>
            </a:r>
            <a:r>
              <a:rPr lang="ko-KR" altLang="en-US" dirty="0"/>
              <a:t>퍼센트로 예측을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087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61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417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260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2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4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320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54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194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14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71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45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63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3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658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88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92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13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63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83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03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77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1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419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322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21B9C-4B82-4AC5-BACA-DE8D73A4891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5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7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66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98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1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4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40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02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217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68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3E8AC-F966-42A9-A789-1C6CEFBE6221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8FC85-E038-40C0-9740-A9E788827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2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EF0ACC-9BD8-4044-B4B1-552812F510A7}"/>
              </a:ext>
            </a:extLst>
          </p:cNvPr>
          <p:cNvSpPr/>
          <p:nvPr/>
        </p:nvSpPr>
        <p:spPr>
          <a:xfrm>
            <a:off x="-1" y="-10610"/>
            <a:ext cx="12192000" cy="49327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0410C-CCC2-4946-9EF9-64443DA22D78}"/>
              </a:ext>
            </a:extLst>
          </p:cNvPr>
          <p:cNvSpPr txBox="1"/>
          <p:nvPr/>
        </p:nvSpPr>
        <p:spPr>
          <a:xfrm>
            <a:off x="1483198" y="1811267"/>
            <a:ext cx="92256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인공지능 기반 오산시 어린이</a:t>
            </a:r>
            <a:endParaRPr lang="en-US" altLang="ko-KR" sz="5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교통사고 위험지역 도출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810B0-F1BB-4081-BA05-4A4D1AAA9346}"/>
              </a:ext>
            </a:extLst>
          </p:cNvPr>
          <p:cNvSpPr txBox="1"/>
          <p:nvPr/>
        </p:nvSpPr>
        <p:spPr>
          <a:xfrm>
            <a:off x="8156984" y="5230036"/>
            <a:ext cx="3440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+mj-lt"/>
                <a:ea typeface="맑은 고딕" panose="020B0503020000020004" pitchFamily="50" charset="-127"/>
              </a:rPr>
              <a:t>OGU-OGU (5959)</a:t>
            </a:r>
            <a:endParaRPr lang="ko-KR" altLang="en-US" sz="3200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94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5" y="86614"/>
            <a:ext cx="969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프로세스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데이터 </a:t>
            </a:r>
            <a:r>
              <a:rPr lang="ko-KR" altLang="en-US" sz="2400" b="1" dirty="0" err="1">
                <a:latin typeface="+mj-lt"/>
                <a:ea typeface="맑은 고딕" panose="020B0503020000020004" pitchFamily="50" charset="-127"/>
              </a:rPr>
              <a:t>전처리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 및 변환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EB2E6-B616-4CE7-989E-69790EA6CF3D}"/>
              </a:ext>
            </a:extLst>
          </p:cNvPr>
          <p:cNvSpPr/>
          <p:nvPr/>
        </p:nvSpPr>
        <p:spPr>
          <a:xfrm>
            <a:off x="276613" y="4393284"/>
            <a:ext cx="7803679" cy="2302839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D2467C-38AC-43BC-963A-12FE426D3F0E}"/>
              </a:ext>
            </a:extLst>
          </p:cNvPr>
          <p:cNvSpPr/>
          <p:nvPr/>
        </p:nvSpPr>
        <p:spPr>
          <a:xfrm>
            <a:off x="276613" y="1091997"/>
            <a:ext cx="7803679" cy="2465436"/>
          </a:xfrm>
          <a:prstGeom prst="rect">
            <a:avLst/>
          </a:prstGeom>
          <a:solidFill>
            <a:srgbClr val="E7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73ECF7-DB75-4CC3-BACB-5C9AB19C6660}"/>
              </a:ext>
            </a:extLst>
          </p:cNvPr>
          <p:cNvSpPr/>
          <p:nvPr/>
        </p:nvSpPr>
        <p:spPr>
          <a:xfrm>
            <a:off x="276613" y="3964532"/>
            <a:ext cx="4713125" cy="4287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2) 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경도</a:t>
            </a:r>
            <a:r>
              <a:rPr lang="en-US" altLang="ko-KR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위도 기반 데이터 격자 단위로 변환</a:t>
            </a:r>
            <a:endParaRPr lang="en-US" altLang="ko-KR" b="1" dirty="0">
              <a:solidFill>
                <a:schemeClr val="tx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621A5F-EE37-4FE7-931B-25C557B28B34}"/>
              </a:ext>
            </a:extLst>
          </p:cNvPr>
          <p:cNvSpPr/>
          <p:nvPr/>
        </p:nvSpPr>
        <p:spPr>
          <a:xfrm>
            <a:off x="266755" y="684898"/>
            <a:ext cx="3958404" cy="4287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1) </a:t>
            </a:r>
            <a:r>
              <a:rPr lang="ko-KR" altLang="en-US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격자 파일 내 인덱스 값 합치기</a:t>
            </a:r>
            <a:endParaRPr lang="en-US" altLang="ko-KR" b="1" dirty="0">
              <a:solidFill>
                <a:schemeClr val="tx1"/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46" y="1428683"/>
            <a:ext cx="7586306" cy="18137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47" y="4763513"/>
            <a:ext cx="7586306" cy="1592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8439149" y="1863050"/>
            <a:ext cx="3332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격자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j-lt"/>
              </a:rPr>
              <a:t>경도와 위도</a:t>
            </a:r>
            <a:r>
              <a:rPr lang="ko-KR" altLang="en-US" dirty="0">
                <a:latin typeface="+mj-lt"/>
              </a:rPr>
              <a:t> 값 동일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-&gt; </a:t>
            </a:r>
            <a:r>
              <a:rPr lang="ko-KR" altLang="en-US" dirty="0">
                <a:latin typeface="+mj-lt"/>
              </a:rPr>
              <a:t>인덱스 값을 리스트에 넣기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-&gt; </a:t>
            </a:r>
            <a:r>
              <a:rPr lang="ko-KR" altLang="en-US" dirty="0">
                <a:latin typeface="+mj-lt"/>
              </a:rPr>
              <a:t>리스트 합치기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61545" y="2207172"/>
            <a:ext cx="6800193" cy="432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5062" y="5569316"/>
            <a:ext cx="7036676" cy="242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8411368" y="5083038"/>
            <a:ext cx="336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</a:rPr>
              <a:t>격자 </a:t>
            </a:r>
            <a:r>
              <a:rPr lang="ko-KR" altLang="en-US" dirty="0">
                <a:solidFill>
                  <a:srgbClr val="FF0000"/>
                </a:solidFill>
                <a:latin typeface="+mj-lt"/>
              </a:rPr>
              <a:t>경도와 위도</a:t>
            </a:r>
            <a:r>
              <a:rPr lang="ko-KR" altLang="en-US" dirty="0">
                <a:latin typeface="+mj-lt"/>
              </a:rPr>
              <a:t> 내에 존재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-&gt; </a:t>
            </a:r>
            <a:r>
              <a:rPr lang="ko-KR" altLang="en-US" dirty="0">
                <a:latin typeface="+mj-lt"/>
              </a:rPr>
              <a:t>카운트 수를 증가시켜 저장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-&gt; </a:t>
            </a:r>
            <a:r>
              <a:rPr lang="ko-KR" altLang="en-US" dirty="0">
                <a:latin typeface="+mj-lt"/>
              </a:rPr>
              <a:t>리스트 합치기</a:t>
            </a:r>
          </a:p>
        </p:txBody>
      </p:sp>
    </p:spTree>
    <p:extLst>
      <p:ext uri="{BB962C8B-B14F-4D97-AF65-F5344CB8AC3E}">
        <p14:creationId xmlns:p14="http://schemas.microsoft.com/office/powerpoint/2010/main" val="275723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059630"/>
              </p:ext>
            </p:extLst>
          </p:nvPr>
        </p:nvGraphicFramePr>
        <p:xfrm>
          <a:off x="541326" y="1477044"/>
          <a:ext cx="7505649" cy="16370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3523">
                  <a:extLst>
                    <a:ext uri="{9D8B030D-6E8A-4147-A177-3AD203B41FA5}">
                      <a16:colId xmlns:a16="http://schemas.microsoft.com/office/drawing/2014/main" val="47524904"/>
                    </a:ext>
                  </a:extLst>
                </a:gridCol>
                <a:gridCol w="1395167">
                  <a:extLst>
                    <a:ext uri="{9D8B030D-6E8A-4147-A177-3AD203B41FA5}">
                      <a16:colId xmlns:a16="http://schemas.microsoft.com/office/drawing/2014/main" val="1258824363"/>
                    </a:ext>
                  </a:extLst>
                </a:gridCol>
                <a:gridCol w="1055803">
                  <a:extLst>
                    <a:ext uri="{9D8B030D-6E8A-4147-A177-3AD203B41FA5}">
                      <a16:colId xmlns:a16="http://schemas.microsoft.com/office/drawing/2014/main" val="2691718499"/>
                    </a:ext>
                  </a:extLst>
                </a:gridCol>
                <a:gridCol w="1007789">
                  <a:extLst>
                    <a:ext uri="{9D8B030D-6E8A-4147-A177-3AD203B41FA5}">
                      <a16:colId xmlns:a16="http://schemas.microsoft.com/office/drawing/2014/main" val="3315398442"/>
                    </a:ext>
                  </a:extLst>
                </a:gridCol>
                <a:gridCol w="1007789">
                  <a:extLst>
                    <a:ext uri="{9D8B030D-6E8A-4147-A177-3AD203B41FA5}">
                      <a16:colId xmlns:a16="http://schemas.microsoft.com/office/drawing/2014/main" val="4042572519"/>
                    </a:ext>
                  </a:extLst>
                </a:gridCol>
                <a:gridCol w="1007789">
                  <a:extLst>
                    <a:ext uri="{9D8B030D-6E8A-4147-A177-3AD203B41FA5}">
                      <a16:colId xmlns:a16="http://schemas.microsoft.com/office/drawing/2014/main" val="3061875452"/>
                    </a:ext>
                  </a:extLst>
                </a:gridCol>
                <a:gridCol w="1007789">
                  <a:extLst>
                    <a:ext uri="{9D8B030D-6E8A-4147-A177-3AD203B41FA5}">
                      <a16:colId xmlns:a16="http://schemas.microsoft.com/office/drawing/2014/main" val="931313027"/>
                    </a:ext>
                  </a:extLst>
                </a:gridCol>
              </a:tblGrid>
              <a:tr h="2249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LABEL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  <a:alpha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위치 정보 </a:t>
                      </a:r>
                      <a:r>
                        <a:rPr lang="en-US" sz="12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DATA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74963"/>
                  </a:ext>
                </a:extLst>
              </a:tr>
              <a:tr h="674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데이터</a:t>
                      </a:r>
                      <a:b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누적 사고 수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격자 </a:t>
                      </a:r>
                      <a:r>
                        <a:rPr lang="en-US" sz="16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100m*100m </a:t>
                      </a:r>
                      <a:r>
                        <a:rPr lang="ko-KR" altLang="en-US" sz="16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격자 경도</a:t>
                      </a:r>
                      <a:r>
                        <a:rPr lang="en-US" altLang="ko-KR" sz="16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위도 </a:t>
                      </a:r>
                      <a:r>
                        <a:rPr lang="en-US" altLang="ko-KR" sz="16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point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729649"/>
                  </a:ext>
                </a:extLst>
              </a:tr>
              <a:tr h="2249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변수명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acc_sum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lon1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lat1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lon2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lat2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27119"/>
                  </a:ext>
                </a:extLst>
              </a:tr>
              <a:tr h="2872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데이터</a:t>
                      </a:r>
                      <a:b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예시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126.9942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37.17418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126.9953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37.17509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637691"/>
                  </a:ext>
                </a:extLst>
              </a:tr>
              <a:tr h="2249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126.9942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37.17599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126.9953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37.17689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01691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09728" y="75446"/>
            <a:ext cx="465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프로세스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데이터 셋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4B65C2-807C-4C35-AB60-19D008D56136}"/>
              </a:ext>
            </a:extLst>
          </p:cNvPr>
          <p:cNvSpPr txBox="1"/>
          <p:nvPr/>
        </p:nvSpPr>
        <p:spPr>
          <a:xfrm>
            <a:off x="359923" y="85205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모델에 사용될 데이터 셋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3997C5D-F1C9-4886-9519-7050B701DF2D}"/>
              </a:ext>
            </a:extLst>
          </p:cNvPr>
          <p:cNvSpPr/>
          <p:nvPr/>
        </p:nvSpPr>
        <p:spPr>
          <a:xfrm>
            <a:off x="8539475" y="2305087"/>
            <a:ext cx="2983305" cy="3133975"/>
          </a:xfrm>
          <a:prstGeom prst="rect">
            <a:avLst/>
          </a:prstGeom>
          <a:solidFill>
            <a:schemeClr val="accent3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45584"/>
              </p:ext>
            </p:extLst>
          </p:nvPr>
        </p:nvGraphicFramePr>
        <p:xfrm>
          <a:off x="541323" y="3256066"/>
          <a:ext cx="7505650" cy="1521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87945">
                  <a:extLst>
                    <a:ext uri="{9D8B030D-6E8A-4147-A177-3AD203B41FA5}">
                      <a16:colId xmlns:a16="http://schemas.microsoft.com/office/drawing/2014/main" val="3971893728"/>
                    </a:ext>
                  </a:extLst>
                </a:gridCol>
                <a:gridCol w="999607">
                  <a:extLst>
                    <a:ext uri="{9D8B030D-6E8A-4147-A177-3AD203B41FA5}">
                      <a16:colId xmlns:a16="http://schemas.microsoft.com/office/drawing/2014/main" val="537066663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684687769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318406458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950836947"/>
                    </a:ext>
                  </a:extLst>
                </a:gridCol>
                <a:gridCol w="1089483">
                  <a:extLst>
                    <a:ext uri="{9D8B030D-6E8A-4147-A177-3AD203B41FA5}">
                      <a16:colId xmlns:a16="http://schemas.microsoft.com/office/drawing/2014/main" val="21308002"/>
                    </a:ext>
                  </a:extLst>
                </a:gridCol>
                <a:gridCol w="887945">
                  <a:extLst>
                    <a:ext uri="{9D8B030D-6E8A-4147-A177-3AD203B41FA5}">
                      <a16:colId xmlns:a16="http://schemas.microsoft.com/office/drawing/2014/main" val="228464077"/>
                    </a:ext>
                  </a:extLst>
                </a:gridCol>
                <a:gridCol w="887945">
                  <a:extLst>
                    <a:ext uri="{9D8B030D-6E8A-4147-A177-3AD203B41FA5}">
                      <a16:colId xmlns:a16="http://schemas.microsoft.com/office/drawing/2014/main" val="4291991069"/>
                    </a:ext>
                  </a:extLst>
                </a:gridCol>
              </a:tblGrid>
              <a:tr h="253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어린이 관련 </a:t>
                      </a:r>
                      <a:r>
                        <a:rPr lang="en-US" sz="12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DATA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60335"/>
                  </a:ext>
                </a:extLst>
              </a:tr>
              <a:tr h="50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데이터</a:t>
                      </a:r>
                      <a:b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유소년</a:t>
                      </a:r>
                      <a:b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인구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유아</a:t>
                      </a:r>
                      <a:b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인구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건물</a:t>
                      </a:r>
                      <a:b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연면적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유치원 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초등학교 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학원 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체육시설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599693"/>
                  </a:ext>
                </a:extLst>
              </a:tr>
              <a:tr h="253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변수명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youth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baby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build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youchiwon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elementry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academy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gym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140322"/>
                  </a:ext>
                </a:extLst>
              </a:tr>
              <a:tr h="2535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데이터</a:t>
                      </a:r>
                      <a:b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예시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657379"/>
                  </a:ext>
                </a:extLst>
              </a:tr>
              <a:tr h="253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3503.13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16041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727602"/>
              </p:ext>
            </p:extLst>
          </p:nvPr>
        </p:nvGraphicFramePr>
        <p:xfrm>
          <a:off x="541323" y="4919532"/>
          <a:ext cx="7505651" cy="163699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83031">
                  <a:extLst>
                    <a:ext uri="{9D8B030D-6E8A-4147-A177-3AD203B41FA5}">
                      <a16:colId xmlns:a16="http://schemas.microsoft.com/office/drawing/2014/main" val="1162759167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val="610760145"/>
                    </a:ext>
                  </a:extLst>
                </a:gridCol>
                <a:gridCol w="940777">
                  <a:extLst>
                    <a:ext uri="{9D8B030D-6E8A-4147-A177-3AD203B41FA5}">
                      <a16:colId xmlns:a16="http://schemas.microsoft.com/office/drawing/2014/main" val="4180582368"/>
                    </a:ext>
                  </a:extLst>
                </a:gridCol>
                <a:gridCol w="975946">
                  <a:extLst>
                    <a:ext uri="{9D8B030D-6E8A-4147-A177-3AD203B41FA5}">
                      <a16:colId xmlns:a16="http://schemas.microsoft.com/office/drawing/2014/main" val="1028122024"/>
                    </a:ext>
                  </a:extLst>
                </a:gridCol>
                <a:gridCol w="1204546">
                  <a:extLst>
                    <a:ext uri="{9D8B030D-6E8A-4147-A177-3AD203B41FA5}">
                      <a16:colId xmlns:a16="http://schemas.microsoft.com/office/drawing/2014/main" val="1575388220"/>
                    </a:ext>
                  </a:extLst>
                </a:gridCol>
                <a:gridCol w="1327666">
                  <a:extLst>
                    <a:ext uri="{9D8B030D-6E8A-4147-A177-3AD203B41FA5}">
                      <a16:colId xmlns:a16="http://schemas.microsoft.com/office/drawing/2014/main" val="4183566991"/>
                    </a:ext>
                  </a:extLst>
                </a:gridCol>
                <a:gridCol w="890008">
                  <a:extLst>
                    <a:ext uri="{9D8B030D-6E8A-4147-A177-3AD203B41FA5}">
                      <a16:colId xmlns:a16="http://schemas.microsoft.com/office/drawing/2014/main" val="3106872950"/>
                    </a:ext>
                  </a:extLst>
                </a:gridCol>
              </a:tblGrid>
              <a:tr h="2338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교통시설물 및 교통안전시설물 </a:t>
                      </a:r>
                      <a:r>
                        <a:rPr lang="en-US" altLang="ko-KR" sz="12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40384"/>
                  </a:ext>
                </a:extLst>
              </a:tr>
              <a:tr h="7015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데이터</a:t>
                      </a:r>
                      <a:b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어린이</a:t>
                      </a:r>
                      <a:b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보호구역 여부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CCTV</a:t>
                      </a:r>
                      <a:br>
                        <a:rPr 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설치여부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횡단보도</a:t>
                      </a:r>
                      <a:b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여부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불법 </a:t>
                      </a:r>
                      <a:r>
                        <a:rPr lang="ko-KR" altLang="en-US" sz="1400" b="1" u="none" strike="noStrike" dirty="0" err="1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주정차</a:t>
                      </a:r>
                      <a:b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단속 이력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과속방지턱 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신호등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79784"/>
                  </a:ext>
                </a:extLst>
              </a:tr>
              <a:tr h="2338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변수명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child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cctv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cross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parking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speedBump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trafficLight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420907"/>
                  </a:ext>
                </a:extLst>
              </a:tr>
              <a:tr h="2338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데이터</a:t>
                      </a:r>
                      <a:b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예시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570122"/>
                  </a:ext>
                </a:extLst>
              </a:tr>
              <a:tr h="233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385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902182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624F3AEE-806A-4BAA-B73D-F71DC8D27D80}"/>
              </a:ext>
            </a:extLst>
          </p:cNvPr>
          <p:cNvSpPr txBox="1"/>
          <p:nvPr/>
        </p:nvSpPr>
        <p:spPr>
          <a:xfrm>
            <a:off x="8580657" y="2614716"/>
            <a:ext cx="2778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총 데이터셋 수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: 4510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F9D97A-5FF1-4F11-9A86-AC69CBB17DF6}"/>
              </a:ext>
            </a:extLst>
          </p:cNvPr>
          <p:cNvSpPr txBox="1"/>
          <p:nvPr/>
        </p:nvSpPr>
        <p:spPr>
          <a:xfrm>
            <a:off x="8663310" y="4738112"/>
            <a:ext cx="2792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Model input column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수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: 13 </a:t>
            </a:r>
            <a:endParaRPr lang="ko-KR" altLang="en-US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4F3AEE-806A-4BAA-B73D-F71DC8D27D80}"/>
              </a:ext>
            </a:extLst>
          </p:cNvPr>
          <p:cNvSpPr txBox="1"/>
          <p:nvPr/>
        </p:nvSpPr>
        <p:spPr>
          <a:xfrm>
            <a:off x="8706924" y="3054590"/>
            <a:ext cx="2648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Train Data : </a:t>
            </a:r>
          </a:p>
          <a:p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   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전체 데이터셋의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80%</a:t>
            </a:r>
          </a:p>
          <a:p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Test Data : </a:t>
            </a:r>
          </a:p>
          <a:p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   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전체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데이터셋의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20%  </a:t>
            </a:r>
            <a:endParaRPr lang="ko-KR" altLang="en-US" sz="1600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59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5A4CA05-068A-4FE3-B055-D3D9B3D7DD7B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4627B-16CC-464A-9FF9-BE8C14EBD180}"/>
              </a:ext>
            </a:extLst>
          </p:cNvPr>
          <p:cNvSpPr txBox="1"/>
          <p:nvPr/>
        </p:nvSpPr>
        <p:spPr>
          <a:xfrm>
            <a:off x="258366" y="86614"/>
            <a:ext cx="328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데이터분석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6A577-56B3-4B8E-8464-8597D75CE476}"/>
              </a:ext>
            </a:extLst>
          </p:cNvPr>
          <p:cNvSpPr txBox="1"/>
          <p:nvPr/>
        </p:nvSpPr>
        <p:spPr>
          <a:xfrm>
            <a:off x="359923" y="982494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행정동 별 어린이 인구 수와 어린이 교통사고 수 현황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FB4D6B-2BB3-4BC6-A8B5-ED8736973514}"/>
              </a:ext>
            </a:extLst>
          </p:cNvPr>
          <p:cNvGrpSpPr/>
          <p:nvPr/>
        </p:nvGrpSpPr>
        <p:grpSpPr>
          <a:xfrm>
            <a:off x="3221396" y="1445470"/>
            <a:ext cx="5295960" cy="3075731"/>
            <a:chOff x="2503587" y="1721132"/>
            <a:chExt cx="4953000" cy="28765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914FFBA-3C0C-4A1F-9C58-626EEDBA87D3}"/>
                </a:ext>
              </a:extLst>
            </p:cNvPr>
            <p:cNvGrpSpPr/>
            <p:nvPr/>
          </p:nvGrpSpPr>
          <p:grpSpPr>
            <a:xfrm>
              <a:off x="2503587" y="1721132"/>
              <a:ext cx="4953000" cy="2876550"/>
              <a:chOff x="2503587" y="1721132"/>
              <a:chExt cx="4953000" cy="287655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7E8B07F8-9BAB-45C4-8BCB-DF4779DE1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03587" y="1721132"/>
                <a:ext cx="4953000" cy="2876550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6D4BD8E-93B7-40D3-B0E7-F187609C5E9C}"/>
                  </a:ext>
                </a:extLst>
              </p:cNvPr>
              <p:cNvSpPr/>
              <p:nvPr/>
            </p:nvSpPr>
            <p:spPr>
              <a:xfrm>
                <a:off x="2586446" y="2107475"/>
                <a:ext cx="4415245" cy="217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D7D71EE-CD12-4152-968E-545643D59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8280" y="2110151"/>
                <a:ext cx="695325" cy="20002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1D5D696-A997-4D70-B7CC-EB50A4F60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6251" y="2124438"/>
                <a:ext cx="990600" cy="209550"/>
              </a:xfrm>
              <a:prstGeom prst="rect">
                <a:avLst/>
              </a:prstGeom>
            </p:spPr>
          </p:pic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4D8882F-DC90-4BA0-A35A-8BC06B402D95}"/>
                </a:ext>
              </a:extLst>
            </p:cNvPr>
            <p:cNvSpPr/>
            <p:nvPr/>
          </p:nvSpPr>
          <p:spPr>
            <a:xfrm>
              <a:off x="3121551" y="2244453"/>
              <a:ext cx="1993858" cy="1865869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013B378-9B75-48F5-8139-23BCF8405C60}"/>
              </a:ext>
            </a:extLst>
          </p:cNvPr>
          <p:cNvSpPr txBox="1"/>
          <p:nvPr/>
        </p:nvSpPr>
        <p:spPr>
          <a:xfrm>
            <a:off x="3153653" y="4765019"/>
            <a:ext cx="5990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어린이 인구 수가 많은 상위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곳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대원동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신장동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중앙동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45C5A0-6533-46CB-8BDC-8CD9456710A3}"/>
              </a:ext>
            </a:extLst>
          </p:cNvPr>
          <p:cNvSpPr txBox="1"/>
          <p:nvPr/>
        </p:nvSpPr>
        <p:spPr>
          <a:xfrm>
            <a:off x="3252915" y="5458730"/>
            <a:ext cx="5686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highlight>
                  <a:srgbClr val="FFFF00"/>
                </a:highlight>
                <a:latin typeface="+mj-lt"/>
                <a:ea typeface="맑은 고딕" panose="020B0503020000020004" pitchFamily="50" charset="-127"/>
              </a:rPr>
              <a:t>어린이 인구 수가 많은 곳이 어린이 교통사고 발생수가 높음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0DED1-99AD-46F2-BB75-AD0F2D42DC04}"/>
              </a:ext>
            </a:extLst>
          </p:cNvPr>
          <p:cNvSpPr txBox="1"/>
          <p:nvPr/>
        </p:nvSpPr>
        <p:spPr>
          <a:xfrm>
            <a:off x="304328" y="6114963"/>
            <a:ext cx="208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분석 툴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Power BI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93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798120-19DF-4521-A169-12B8C6BA5C8D}"/>
              </a:ext>
            </a:extLst>
          </p:cNvPr>
          <p:cNvGrpSpPr/>
          <p:nvPr/>
        </p:nvGrpSpPr>
        <p:grpSpPr>
          <a:xfrm>
            <a:off x="833041" y="1890325"/>
            <a:ext cx="4706696" cy="2873094"/>
            <a:chOff x="605915" y="4319841"/>
            <a:chExt cx="3778513" cy="2225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7A4A177-FB6C-44F4-8AA7-0F602A143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915" y="4319841"/>
              <a:ext cx="3778513" cy="2219876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51BD511-6641-4723-9E5E-8E5898EAE55A}"/>
                </a:ext>
              </a:extLst>
            </p:cNvPr>
            <p:cNvSpPr/>
            <p:nvPr/>
          </p:nvSpPr>
          <p:spPr>
            <a:xfrm>
              <a:off x="737278" y="4628405"/>
              <a:ext cx="2048263" cy="191678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B2CA59-4171-43DB-BBBA-177795BFF8F1}"/>
              </a:ext>
            </a:extLst>
          </p:cNvPr>
          <p:cNvGrpSpPr/>
          <p:nvPr/>
        </p:nvGrpSpPr>
        <p:grpSpPr>
          <a:xfrm>
            <a:off x="5982623" y="1890325"/>
            <a:ext cx="4682834" cy="2824017"/>
            <a:chOff x="5687007" y="1576356"/>
            <a:chExt cx="3250607" cy="218051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2162EBF-51D6-46D0-AEB3-6DD62808B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8007" y="1576356"/>
              <a:ext cx="3219607" cy="2180516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63D9A8B-5B76-46B7-9979-7225C7B8FEEA}"/>
                </a:ext>
              </a:extLst>
            </p:cNvPr>
            <p:cNvSpPr/>
            <p:nvPr/>
          </p:nvSpPr>
          <p:spPr>
            <a:xfrm>
              <a:off x="5687007" y="1840092"/>
              <a:ext cx="2048263" cy="191678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3DD01C6-6356-41F9-AC3D-CDD69F37FD32}"/>
              </a:ext>
            </a:extLst>
          </p:cNvPr>
          <p:cNvSpPr txBox="1"/>
          <p:nvPr/>
        </p:nvSpPr>
        <p:spPr>
          <a:xfrm>
            <a:off x="3447890" y="4827755"/>
            <a:ext cx="5069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어린이 이용 시설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어린이집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유치원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초등학교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학원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수가 많은 상위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곳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대원동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신장동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중앙동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53509-1086-4D4D-BF3C-92368514B98F}"/>
              </a:ext>
            </a:extLst>
          </p:cNvPr>
          <p:cNvSpPr txBox="1"/>
          <p:nvPr/>
        </p:nvSpPr>
        <p:spPr>
          <a:xfrm>
            <a:off x="3186389" y="5875506"/>
            <a:ext cx="5819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highlight>
                  <a:srgbClr val="FFFF00"/>
                </a:highlight>
                <a:latin typeface="+mj-lt"/>
                <a:ea typeface="맑은 고딕" panose="020B0503020000020004" pitchFamily="50" charset="-127"/>
              </a:rPr>
              <a:t>어린이 이용시설이 많은 곳이 어린이 교통사고 발생수가 높음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2F9B8-D5DE-4DA2-802D-7A395DEEC0BB}"/>
              </a:ext>
            </a:extLst>
          </p:cNvPr>
          <p:cNvSpPr txBox="1"/>
          <p:nvPr/>
        </p:nvSpPr>
        <p:spPr>
          <a:xfrm>
            <a:off x="258366" y="86614"/>
            <a:ext cx="338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데이터분석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4F1C5F-3203-4448-A6EB-28A7505FC767}"/>
              </a:ext>
            </a:extLst>
          </p:cNvPr>
          <p:cNvSpPr txBox="1"/>
          <p:nvPr/>
        </p:nvSpPr>
        <p:spPr>
          <a:xfrm>
            <a:off x="359923" y="982494"/>
            <a:ext cx="649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행정동 별 어린이 이용시설 수와 어린이 교통사고 수 현황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(1)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F24DA-18AB-40BD-940E-628853F5B7B7}"/>
              </a:ext>
            </a:extLst>
          </p:cNvPr>
          <p:cNvSpPr txBox="1"/>
          <p:nvPr/>
        </p:nvSpPr>
        <p:spPr>
          <a:xfrm>
            <a:off x="304328" y="6114963"/>
            <a:ext cx="208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분석 툴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Power BI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8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F53521-81E1-404E-876B-30341724A515}"/>
              </a:ext>
            </a:extLst>
          </p:cNvPr>
          <p:cNvGrpSpPr/>
          <p:nvPr/>
        </p:nvGrpSpPr>
        <p:grpSpPr>
          <a:xfrm>
            <a:off x="770763" y="1814802"/>
            <a:ext cx="4831251" cy="2945012"/>
            <a:chOff x="410278" y="1445470"/>
            <a:chExt cx="3896591" cy="229072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681BD4-6676-4A6F-A83D-F067A278E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278" y="1445470"/>
              <a:ext cx="3896591" cy="2290723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4288BE6-563D-4E0F-8C08-A752A8CC11FA}"/>
                </a:ext>
              </a:extLst>
            </p:cNvPr>
            <p:cNvSpPr/>
            <p:nvPr/>
          </p:nvSpPr>
          <p:spPr>
            <a:xfrm>
              <a:off x="564735" y="1819413"/>
              <a:ext cx="2048263" cy="191678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3DD01C6-6356-41F9-AC3D-CDD69F37FD32}"/>
              </a:ext>
            </a:extLst>
          </p:cNvPr>
          <p:cNvSpPr txBox="1"/>
          <p:nvPr/>
        </p:nvSpPr>
        <p:spPr>
          <a:xfrm>
            <a:off x="3447890" y="4827755"/>
            <a:ext cx="5069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어린이 이용 시설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어린이 집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유치원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초등학교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학원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수가 많은 상위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곳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대원동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신장동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중앙동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53509-1086-4D4D-BF3C-92368514B98F}"/>
              </a:ext>
            </a:extLst>
          </p:cNvPr>
          <p:cNvSpPr txBox="1"/>
          <p:nvPr/>
        </p:nvSpPr>
        <p:spPr>
          <a:xfrm>
            <a:off x="3186389" y="5875506"/>
            <a:ext cx="5819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highlight>
                  <a:srgbClr val="FFFF00"/>
                </a:highlight>
                <a:latin typeface="+mj-lt"/>
                <a:ea typeface="맑은 고딕" panose="020B0503020000020004" pitchFamily="50" charset="-127"/>
              </a:rPr>
              <a:t>어린이 이용시설이 많은 곳이 어린이 교통사고 발생수가 높음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2F9B8-D5DE-4DA2-802D-7A395DEEC0BB}"/>
              </a:ext>
            </a:extLst>
          </p:cNvPr>
          <p:cNvSpPr txBox="1"/>
          <p:nvPr/>
        </p:nvSpPr>
        <p:spPr>
          <a:xfrm>
            <a:off x="258366" y="86614"/>
            <a:ext cx="338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데이터분석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4F1C5F-3203-4448-A6EB-28A7505FC767}"/>
              </a:ext>
            </a:extLst>
          </p:cNvPr>
          <p:cNvSpPr txBox="1"/>
          <p:nvPr/>
        </p:nvSpPr>
        <p:spPr>
          <a:xfrm>
            <a:off x="359923" y="982494"/>
            <a:ext cx="649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행정동 별 어린이 이용시설 수와 어린이 교통사고 수 현황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(2)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F24DA-18AB-40BD-940E-628853F5B7B7}"/>
              </a:ext>
            </a:extLst>
          </p:cNvPr>
          <p:cNvSpPr txBox="1"/>
          <p:nvPr/>
        </p:nvSpPr>
        <p:spPr>
          <a:xfrm>
            <a:off x="304328" y="6114963"/>
            <a:ext cx="208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분석 툴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Power BI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66" y="1985818"/>
            <a:ext cx="5197180" cy="25625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45693" y="1985247"/>
            <a:ext cx="2373745" cy="473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5D1050-0FAC-412C-8D4D-136C8352BB21}"/>
              </a:ext>
            </a:extLst>
          </p:cNvPr>
          <p:cNvSpPr/>
          <p:nvPr/>
        </p:nvSpPr>
        <p:spPr>
          <a:xfrm>
            <a:off x="6087697" y="2172818"/>
            <a:ext cx="2235235" cy="23755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2955" y="1888824"/>
            <a:ext cx="43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</a:rPr>
              <a:t>행정동 별 체육시설 수와 어린이 교통사고 수 </a:t>
            </a:r>
          </a:p>
        </p:txBody>
      </p:sp>
    </p:spTree>
    <p:extLst>
      <p:ext uri="{BB962C8B-B14F-4D97-AF65-F5344CB8AC3E}">
        <p14:creationId xmlns:p14="http://schemas.microsoft.com/office/powerpoint/2010/main" val="2816196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D4E2C6-C330-403E-927A-B66EDEA3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20" y="1697174"/>
            <a:ext cx="4810601" cy="26993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8DEBC7-214B-4AD4-9F0A-C5126EA1D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83" y="1697174"/>
            <a:ext cx="4707261" cy="2699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CC2B8-74CE-4D98-B14E-CB2D07C45131}"/>
              </a:ext>
            </a:extLst>
          </p:cNvPr>
          <p:cNvSpPr txBox="1"/>
          <p:nvPr/>
        </p:nvSpPr>
        <p:spPr>
          <a:xfrm>
            <a:off x="586121" y="4622205"/>
            <a:ext cx="5113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횡단보도 수가 많은 상위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곳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대원동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신장동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남촌동</a:t>
            </a:r>
            <a:endParaRPr lang="ko-KR" altLang="en-US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290FF-CB53-4B8F-966B-587D996F3F53}"/>
              </a:ext>
            </a:extLst>
          </p:cNvPr>
          <p:cNvSpPr txBox="1"/>
          <p:nvPr/>
        </p:nvSpPr>
        <p:spPr>
          <a:xfrm>
            <a:off x="3539349" y="5548749"/>
            <a:ext cx="5264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highlight>
                  <a:srgbClr val="FFFF00"/>
                </a:highlight>
                <a:latin typeface="+mj-lt"/>
                <a:ea typeface="맑은 고딕" panose="020B0503020000020004" pitchFamily="50" charset="-127"/>
              </a:rPr>
              <a:t>대원동과 신장동에서의 어린이 교통사고 발생수가 높음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350B68-8EC4-4C78-A2BC-F7798260EED1}"/>
              </a:ext>
            </a:extLst>
          </p:cNvPr>
          <p:cNvSpPr/>
          <p:nvPr/>
        </p:nvSpPr>
        <p:spPr>
          <a:xfrm>
            <a:off x="3023334" y="2275258"/>
            <a:ext cx="820634" cy="7679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9CAAAB4-1930-450B-8344-4A02B936A737}"/>
              </a:ext>
            </a:extLst>
          </p:cNvPr>
          <p:cNvSpPr/>
          <p:nvPr/>
        </p:nvSpPr>
        <p:spPr>
          <a:xfrm>
            <a:off x="6795621" y="2084824"/>
            <a:ext cx="2048263" cy="191678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CB647-D623-4E73-B1FF-5F80FEAE8AE8}"/>
              </a:ext>
            </a:extLst>
          </p:cNvPr>
          <p:cNvSpPr txBox="1"/>
          <p:nvPr/>
        </p:nvSpPr>
        <p:spPr>
          <a:xfrm>
            <a:off x="6062670" y="4622205"/>
            <a:ext cx="5801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어린이 보호구역 수가 많은 상위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곳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대원동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중앙동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신장동</a:t>
            </a:r>
            <a:endParaRPr lang="ko-KR" altLang="en-US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68C99-84BC-4F26-A024-DA7D47C21A2D}"/>
              </a:ext>
            </a:extLst>
          </p:cNvPr>
          <p:cNvSpPr txBox="1"/>
          <p:nvPr/>
        </p:nvSpPr>
        <p:spPr>
          <a:xfrm>
            <a:off x="258366" y="86614"/>
            <a:ext cx="328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데이터분석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CB96B2-CD1A-4811-A3FD-3C32C8D0B83F}"/>
              </a:ext>
            </a:extLst>
          </p:cNvPr>
          <p:cNvSpPr txBox="1"/>
          <p:nvPr/>
        </p:nvSpPr>
        <p:spPr>
          <a:xfrm>
            <a:off x="359923" y="982494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행정동 별 교통안전시설물 수와 어린이 교통사고 수 현황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(1)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66C63-1210-483B-B3E4-AC26B3AFBA64}"/>
              </a:ext>
            </a:extLst>
          </p:cNvPr>
          <p:cNvSpPr txBox="1"/>
          <p:nvPr/>
        </p:nvSpPr>
        <p:spPr>
          <a:xfrm>
            <a:off x="304328" y="6114963"/>
            <a:ext cx="208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분석 툴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Power BI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72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54095A-6038-45EF-9D9A-3B3050E2F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66" y="1761614"/>
            <a:ext cx="3873278" cy="23467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F4C2E1-DB27-4516-A24A-71B462E22FC4}"/>
              </a:ext>
            </a:extLst>
          </p:cNvPr>
          <p:cNvSpPr txBox="1"/>
          <p:nvPr/>
        </p:nvSpPr>
        <p:spPr>
          <a:xfrm>
            <a:off x="550730" y="4285880"/>
            <a:ext cx="325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CCTV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설치대수가 많은 상위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곳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:</a:t>
            </a:r>
          </a:p>
          <a:p>
            <a:pPr algn="ctr"/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중앙동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대원동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신장동</a:t>
            </a:r>
            <a:endParaRPr lang="ko-KR" altLang="en-US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2EA9C1-E81B-4FCC-9291-97720381540E}"/>
              </a:ext>
            </a:extLst>
          </p:cNvPr>
          <p:cNvSpPr txBox="1"/>
          <p:nvPr/>
        </p:nvSpPr>
        <p:spPr>
          <a:xfrm>
            <a:off x="4060063" y="4339230"/>
            <a:ext cx="3781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과속방지턱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설치대수가 많은 상위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곳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:</a:t>
            </a:r>
          </a:p>
          <a:p>
            <a:pPr algn="ctr"/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대원동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중앙동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신장동</a:t>
            </a:r>
            <a:endParaRPr lang="ko-KR" altLang="en-US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A4A41A-43F3-40F2-BCF9-0B40E0FB707C}"/>
              </a:ext>
            </a:extLst>
          </p:cNvPr>
          <p:cNvSpPr txBox="1"/>
          <p:nvPr/>
        </p:nvSpPr>
        <p:spPr>
          <a:xfrm>
            <a:off x="3241453" y="5454655"/>
            <a:ext cx="599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err="1">
                <a:highlight>
                  <a:srgbClr val="FFFF00"/>
                </a:highlight>
                <a:latin typeface="+mj-lt"/>
                <a:ea typeface="맑은 고딕" panose="020B0503020000020004" pitchFamily="50" charset="-127"/>
              </a:rPr>
              <a:t>대원동</a:t>
            </a:r>
            <a:r>
              <a:rPr lang="en-US" altLang="ko-KR" sz="1600" dirty="0">
                <a:highlight>
                  <a:srgbClr val="FFFF00"/>
                </a:highlight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+mj-lt"/>
                <a:ea typeface="맑은 고딕" panose="020B0503020000020004" pitchFamily="50" charset="-127"/>
              </a:rPr>
              <a:t>중앙동과 신장동에서의 어린이 교통사고 발생수가 높음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D5D1050-0FAC-412C-8D4D-136C8352BB21}"/>
              </a:ext>
            </a:extLst>
          </p:cNvPr>
          <p:cNvSpPr/>
          <p:nvPr/>
        </p:nvSpPr>
        <p:spPr>
          <a:xfrm>
            <a:off x="4314286" y="2115085"/>
            <a:ext cx="1879360" cy="1648903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079F423-2F73-4ADA-B19E-AEDEE668D4CE}"/>
              </a:ext>
            </a:extLst>
          </p:cNvPr>
          <p:cNvSpPr/>
          <p:nvPr/>
        </p:nvSpPr>
        <p:spPr>
          <a:xfrm>
            <a:off x="550730" y="2275389"/>
            <a:ext cx="1743402" cy="158065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BC6CA2-C31D-43D6-83EC-2578A3CA49AD}"/>
              </a:ext>
            </a:extLst>
          </p:cNvPr>
          <p:cNvSpPr txBox="1"/>
          <p:nvPr/>
        </p:nvSpPr>
        <p:spPr>
          <a:xfrm>
            <a:off x="258366" y="86614"/>
            <a:ext cx="340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데이터분석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65F6E-54FE-44C7-BE77-C7CC21DE1CE9}"/>
              </a:ext>
            </a:extLst>
          </p:cNvPr>
          <p:cNvSpPr txBox="1"/>
          <p:nvPr/>
        </p:nvSpPr>
        <p:spPr>
          <a:xfrm>
            <a:off x="359923" y="982494"/>
            <a:ext cx="641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행정동 별 교통안전시설물 수와 어린이 교통사고 수 현황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(2)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4B552-0394-49D0-BA4E-18573BC3BBAD}"/>
              </a:ext>
            </a:extLst>
          </p:cNvPr>
          <p:cNvSpPr txBox="1"/>
          <p:nvPr/>
        </p:nvSpPr>
        <p:spPr>
          <a:xfrm>
            <a:off x="304328" y="6114963"/>
            <a:ext cx="208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분석 툴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Power BI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1E2C42-28F2-45B0-8828-F613A9393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363" y="1761614"/>
            <a:ext cx="4257206" cy="239831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D5D1050-0FAC-412C-8D4D-136C8352BB21}"/>
              </a:ext>
            </a:extLst>
          </p:cNvPr>
          <p:cNvSpPr/>
          <p:nvPr/>
        </p:nvSpPr>
        <p:spPr>
          <a:xfrm>
            <a:off x="4287420" y="2314983"/>
            <a:ext cx="1600596" cy="1536486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749368" y="1795160"/>
            <a:ext cx="4404953" cy="2364764"/>
            <a:chOff x="7749368" y="1795160"/>
            <a:chExt cx="4404953" cy="23647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9368" y="1795160"/>
              <a:ext cx="4404953" cy="236476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754048" y="1838460"/>
              <a:ext cx="2373745" cy="258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D5D1050-0FAC-412C-8D4D-136C8352BB21}"/>
                </a:ext>
              </a:extLst>
            </p:cNvPr>
            <p:cNvSpPr/>
            <p:nvPr/>
          </p:nvSpPr>
          <p:spPr>
            <a:xfrm>
              <a:off x="9607800" y="2145397"/>
              <a:ext cx="1401947" cy="105890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63340" y="1822697"/>
              <a:ext cx="343395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>
                  <a:latin typeface="+mj-lt"/>
                </a:rPr>
                <a:t>행정동 별 신호등 수와 어린이 교통사고 수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CFE236E-D400-48AB-A0FE-8FD37C9A06CA}"/>
              </a:ext>
            </a:extLst>
          </p:cNvPr>
          <p:cNvSpPr txBox="1"/>
          <p:nvPr/>
        </p:nvSpPr>
        <p:spPr>
          <a:xfrm>
            <a:off x="8255202" y="4339230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신호등 설치대수가 많은 상위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곳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:</a:t>
            </a:r>
          </a:p>
          <a:p>
            <a:pPr algn="ctr"/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대원동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신장동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세마동</a:t>
            </a:r>
            <a:endParaRPr lang="ko-KR" altLang="en-US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0D10E-6453-42DA-B110-ACEBE5E6676D}"/>
              </a:ext>
            </a:extLst>
          </p:cNvPr>
          <p:cNvSpPr txBox="1"/>
          <p:nvPr/>
        </p:nvSpPr>
        <p:spPr>
          <a:xfrm>
            <a:off x="6096000" y="6615082"/>
            <a:ext cx="6173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**CCTV </a:t>
            </a:r>
            <a:r>
              <a:rPr lang="ko-KR" altLang="en-US" sz="1000" dirty="0"/>
              <a:t>설치 대수는 교통안전과 관련된 </a:t>
            </a:r>
            <a:r>
              <a:rPr lang="en-US" altLang="ko-KR" sz="1000" dirty="0"/>
              <a:t>CCTV(C-</a:t>
            </a:r>
            <a:r>
              <a:rPr lang="ko-KR" altLang="en-US" sz="1000" dirty="0"/>
              <a:t>어린이보호</a:t>
            </a:r>
            <a:r>
              <a:rPr lang="en-US" altLang="ko-KR" sz="1000" dirty="0"/>
              <a:t>, E-</a:t>
            </a:r>
            <a:r>
              <a:rPr lang="ko-KR" altLang="en-US" sz="1000" dirty="0"/>
              <a:t>과속단속</a:t>
            </a:r>
            <a:r>
              <a:rPr lang="en-US" altLang="ko-KR" sz="1000" dirty="0"/>
              <a:t>) </a:t>
            </a:r>
            <a:r>
              <a:rPr lang="ko-KR" altLang="en-US" sz="1000" dirty="0"/>
              <a:t>및 </a:t>
            </a:r>
            <a:r>
              <a:rPr lang="ko-KR" altLang="en-US" sz="1000" dirty="0" err="1"/>
              <a:t>무인교통단속카메라만</a:t>
            </a:r>
            <a:r>
              <a:rPr lang="ko-KR" altLang="en-US" sz="1000" dirty="0"/>
              <a:t> 추출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21DF2-1D5F-4AA1-A6D5-FB37CAB758C7}"/>
              </a:ext>
            </a:extLst>
          </p:cNvPr>
          <p:cNvSpPr txBox="1"/>
          <p:nvPr/>
        </p:nvSpPr>
        <p:spPr>
          <a:xfrm>
            <a:off x="1134816" y="1817276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**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E06AE-038C-4A88-BE8C-E1D4104B71C7}"/>
              </a:ext>
            </a:extLst>
          </p:cNvPr>
          <p:cNvSpPr txBox="1"/>
          <p:nvPr/>
        </p:nvSpPr>
        <p:spPr>
          <a:xfrm>
            <a:off x="471279" y="4285880"/>
            <a:ext cx="293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**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9268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D31210-112E-4362-A37A-48BAFC48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15" y="1482782"/>
            <a:ext cx="3734719" cy="37347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12F957-40B0-46FF-B73F-54B0A1240FE2}"/>
              </a:ext>
            </a:extLst>
          </p:cNvPr>
          <p:cNvSpPr/>
          <p:nvPr/>
        </p:nvSpPr>
        <p:spPr>
          <a:xfrm>
            <a:off x="758499" y="1487609"/>
            <a:ext cx="3734719" cy="3734719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신장동</a:t>
            </a:r>
            <a:endParaRPr lang="ko-KR" altLang="en-US" dirty="0">
              <a:solidFill>
                <a:schemeClr val="tx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96486-27D6-49EC-8537-1C5701219021}"/>
              </a:ext>
            </a:extLst>
          </p:cNvPr>
          <p:cNvSpPr txBox="1"/>
          <p:nvPr/>
        </p:nvSpPr>
        <p:spPr>
          <a:xfrm>
            <a:off x="7830512" y="2585494"/>
            <a:ext cx="39677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BEEBDF"/>
                </a:highlight>
                <a:latin typeface="+mj-lt"/>
                <a:ea typeface="맑은 고딕" panose="020B0503020000020004" pitchFamily="50" charset="-127"/>
              </a:rPr>
              <a:t>어린이 교통 사고 다발지역에서</a:t>
            </a:r>
            <a:endParaRPr lang="en-US" altLang="ko-KR" sz="2000" dirty="0">
              <a:highlight>
                <a:srgbClr val="BEEBDF"/>
              </a:highlight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highlight>
                  <a:srgbClr val="BEEBDF"/>
                </a:highlight>
                <a:latin typeface="+mj-lt"/>
                <a:ea typeface="맑은 고딕" panose="020B0503020000020004" pitchFamily="50" charset="-127"/>
              </a:rPr>
              <a:t> </a:t>
            </a:r>
            <a:endParaRPr lang="en-US" altLang="ko-KR" sz="2000" dirty="0">
              <a:highlight>
                <a:srgbClr val="BEEBDF"/>
              </a:highlight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교통안전시설물</a:t>
            </a:r>
            <a:endParaRPr lang="en-US" altLang="ko-KR" sz="2000" dirty="0">
              <a:solidFill>
                <a:srgbClr val="00B050"/>
              </a:solidFill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0B050"/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+ </a:t>
            </a:r>
          </a:p>
          <a:p>
            <a:pPr algn="ctr"/>
            <a:r>
              <a:rPr lang="ko-KR" altLang="en-US" sz="2000" dirty="0">
                <a:solidFill>
                  <a:srgbClr val="00B050"/>
                </a:solidFill>
                <a:latin typeface="+mj-lt"/>
                <a:ea typeface="맑은 고딕" panose="020B0503020000020004" pitchFamily="50" charset="-127"/>
              </a:rPr>
              <a:t>어린이 이용 시설 </a:t>
            </a:r>
            <a:r>
              <a:rPr lang="ko-KR" altLang="en-US" sz="2000" dirty="0">
                <a:latin typeface="+mj-lt"/>
                <a:ea typeface="맑은 고딕" panose="020B0503020000020004" pitchFamily="50" charset="-127"/>
              </a:rPr>
              <a:t>이</a:t>
            </a:r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+mj-lt"/>
                <a:ea typeface="맑은 고딕" panose="020B0503020000020004" pitchFamily="50" charset="-127"/>
              </a:rPr>
              <a:t>많음을 확인</a:t>
            </a:r>
            <a:endParaRPr lang="en-US" altLang="ko-KR" sz="20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E7C7FC3-4E2D-4722-BECB-34833EBD1BFE}"/>
              </a:ext>
            </a:extLst>
          </p:cNvPr>
          <p:cNvSpPr/>
          <p:nvPr/>
        </p:nvSpPr>
        <p:spPr>
          <a:xfrm>
            <a:off x="3333114" y="1441930"/>
            <a:ext cx="1293778" cy="1289877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DAE3D3B-431D-42D2-8896-6F8A1FDBCA58}"/>
              </a:ext>
            </a:extLst>
          </p:cNvPr>
          <p:cNvSpPr/>
          <p:nvPr/>
        </p:nvSpPr>
        <p:spPr>
          <a:xfrm>
            <a:off x="572764" y="3364671"/>
            <a:ext cx="958877" cy="943430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7AFB0-95EE-4014-9179-DC8231CE7512}"/>
              </a:ext>
            </a:extLst>
          </p:cNvPr>
          <p:cNvSpPr txBox="1"/>
          <p:nvPr/>
        </p:nvSpPr>
        <p:spPr>
          <a:xfrm>
            <a:off x="304328" y="611496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분석 툴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QGIS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208FC-9B2E-47E8-B8DC-1561F6646FFF}"/>
              </a:ext>
            </a:extLst>
          </p:cNvPr>
          <p:cNvSpPr txBox="1"/>
          <p:nvPr/>
        </p:nvSpPr>
        <p:spPr>
          <a:xfrm>
            <a:off x="5417944" y="176018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BEEBDF"/>
                </a:highlight>
                <a:latin typeface="+mj-lt"/>
                <a:ea typeface="맑은 고딕" panose="020B0503020000020004" pitchFamily="50" charset="-127"/>
              </a:rPr>
              <a:t>사고 다발 지역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04EA85-237A-488E-8387-946584382EF4}"/>
              </a:ext>
            </a:extLst>
          </p:cNvPr>
          <p:cNvCxnSpPr>
            <a:cxnSpLocks/>
            <a:stCxn id="43" idx="6"/>
            <a:endCxn id="13" idx="1"/>
          </p:cNvCxnSpPr>
          <p:nvPr/>
        </p:nvCxnSpPr>
        <p:spPr>
          <a:xfrm flipV="1">
            <a:off x="4411102" y="1944851"/>
            <a:ext cx="1006842" cy="23261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3525D5-D912-40DB-AEBF-210F3C5B9A0A}"/>
              </a:ext>
            </a:extLst>
          </p:cNvPr>
          <p:cNvCxnSpPr>
            <a:cxnSpLocks/>
            <a:stCxn id="25" idx="6"/>
            <a:endCxn id="13" idx="1"/>
          </p:cNvCxnSpPr>
          <p:nvPr/>
        </p:nvCxnSpPr>
        <p:spPr>
          <a:xfrm flipV="1">
            <a:off x="1531641" y="1944851"/>
            <a:ext cx="3886303" cy="189153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1C65095-DEDB-4D68-AD07-E485D487B2FD}"/>
              </a:ext>
            </a:extLst>
          </p:cNvPr>
          <p:cNvCxnSpPr>
            <a:cxnSpLocks/>
            <a:stCxn id="8" idx="5"/>
            <a:endCxn id="13" idx="1"/>
          </p:cNvCxnSpPr>
          <p:nvPr/>
        </p:nvCxnSpPr>
        <p:spPr>
          <a:xfrm flipV="1">
            <a:off x="4437423" y="1944851"/>
            <a:ext cx="980521" cy="5980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D68C99-84BC-4F26-A024-DA7D47C21A2D}"/>
              </a:ext>
            </a:extLst>
          </p:cNvPr>
          <p:cNvSpPr txBox="1"/>
          <p:nvPr/>
        </p:nvSpPr>
        <p:spPr>
          <a:xfrm>
            <a:off x="258365" y="86614"/>
            <a:ext cx="525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프로세스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데이터분석 결과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965D8D-A547-4C48-B85E-88534DADC516}"/>
              </a:ext>
            </a:extLst>
          </p:cNvPr>
          <p:cNvGrpSpPr/>
          <p:nvPr/>
        </p:nvGrpSpPr>
        <p:grpSpPr>
          <a:xfrm>
            <a:off x="1052202" y="1160104"/>
            <a:ext cx="3320671" cy="276999"/>
            <a:chOff x="762002" y="939554"/>
            <a:chExt cx="3320671" cy="2769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66976B-FA41-4E06-A87D-6E02F0397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1514" r="-1"/>
            <a:stretch/>
          </p:blipFill>
          <p:spPr>
            <a:xfrm rot="16200000">
              <a:off x="1112267" y="609578"/>
              <a:ext cx="200025" cy="90055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737B4-8437-4E6C-BDCF-3D0E4541F2D3}"/>
                </a:ext>
              </a:extLst>
            </p:cNvPr>
            <p:cNvSpPr txBox="1"/>
            <p:nvPr/>
          </p:nvSpPr>
          <p:spPr>
            <a:xfrm>
              <a:off x="1525562" y="939554"/>
              <a:ext cx="2557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+mj-lt"/>
                  <a:ea typeface="맑은 고딕" panose="020B0503020000020004" pitchFamily="50" charset="-127"/>
                </a:rPr>
                <a:t>진해질 수록 교통사고가 많이 발생</a:t>
              </a:r>
              <a:endParaRPr lang="en-US" altLang="ko-KR" sz="1200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4F4EA8-90F1-4F5C-B0D9-722F3B9C7FB3}"/>
              </a:ext>
            </a:extLst>
          </p:cNvPr>
          <p:cNvGrpSpPr/>
          <p:nvPr/>
        </p:nvGrpSpPr>
        <p:grpSpPr>
          <a:xfrm>
            <a:off x="5093204" y="2448805"/>
            <a:ext cx="2483209" cy="2726060"/>
            <a:chOff x="4853748" y="1191144"/>
            <a:chExt cx="2035134" cy="234002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D30787C-AFB2-440C-B3B2-D5DD63A26D49}"/>
                </a:ext>
              </a:extLst>
            </p:cNvPr>
            <p:cNvSpPr/>
            <p:nvPr/>
          </p:nvSpPr>
          <p:spPr>
            <a:xfrm>
              <a:off x="5040106" y="1191144"/>
              <a:ext cx="1742088" cy="1300508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3E4649E-4AA6-49BE-9A74-7D7417D56A8D}"/>
                </a:ext>
              </a:extLst>
            </p:cNvPr>
            <p:cNvSpPr/>
            <p:nvPr/>
          </p:nvSpPr>
          <p:spPr>
            <a:xfrm>
              <a:off x="5046282" y="2527778"/>
              <a:ext cx="1749197" cy="1003387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E07BB5B-22AC-439F-9E84-501F52D04177}"/>
                </a:ext>
              </a:extLst>
            </p:cNvPr>
            <p:cNvGrpSpPr/>
            <p:nvPr/>
          </p:nvGrpSpPr>
          <p:grpSpPr>
            <a:xfrm>
              <a:off x="4853748" y="1191144"/>
              <a:ext cx="2035134" cy="2340021"/>
              <a:chOff x="4853748" y="1191144"/>
              <a:chExt cx="2035134" cy="2340021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8AA345D7-B543-4CAF-A1E9-9F555AD68F0C}"/>
                  </a:ext>
                </a:extLst>
              </p:cNvPr>
              <p:cNvSpPr/>
              <p:nvPr/>
            </p:nvSpPr>
            <p:spPr>
              <a:xfrm>
                <a:off x="4853748" y="1489979"/>
                <a:ext cx="169810" cy="169810"/>
              </a:xfrm>
              <a:prstGeom prst="ellipse">
                <a:avLst/>
              </a:prstGeom>
              <a:solidFill>
                <a:srgbClr val="DB1E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B2CF8BC-7BB5-40EA-8FB3-0CC223A9E94E}"/>
                  </a:ext>
                </a:extLst>
              </p:cNvPr>
              <p:cNvSpPr/>
              <p:nvPr/>
            </p:nvSpPr>
            <p:spPr>
              <a:xfrm>
                <a:off x="4853748" y="1759890"/>
                <a:ext cx="169810" cy="169810"/>
              </a:xfrm>
              <a:prstGeom prst="ellipse">
                <a:avLst/>
              </a:prstGeom>
              <a:solidFill>
                <a:srgbClr val="CC7D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AAECA3C-332C-4A95-B392-70F3FD2DAACD}"/>
                  </a:ext>
                </a:extLst>
              </p:cNvPr>
              <p:cNvSpPr/>
              <p:nvPr/>
            </p:nvSpPr>
            <p:spPr>
              <a:xfrm>
                <a:off x="4853748" y="2029801"/>
                <a:ext cx="169810" cy="169810"/>
              </a:xfrm>
              <a:prstGeom prst="ellipse">
                <a:avLst/>
              </a:prstGeom>
              <a:solidFill>
                <a:srgbClr val="DBD2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F7AF8BC-0771-49A5-8D61-7CDA7FFF5D34}"/>
                  </a:ext>
                </a:extLst>
              </p:cNvPr>
              <p:cNvSpPr/>
              <p:nvPr/>
            </p:nvSpPr>
            <p:spPr>
              <a:xfrm>
                <a:off x="4853748" y="2299712"/>
                <a:ext cx="169810" cy="169810"/>
              </a:xfrm>
              <a:prstGeom prst="ellipse">
                <a:avLst/>
              </a:prstGeom>
              <a:solidFill>
                <a:srgbClr val="DBAF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236E422-8B23-466C-93A4-A0EB17BD2420}"/>
                  </a:ext>
                </a:extLst>
              </p:cNvPr>
              <p:cNvSpPr/>
              <p:nvPr/>
            </p:nvSpPr>
            <p:spPr>
              <a:xfrm>
                <a:off x="4853748" y="2569623"/>
                <a:ext cx="169810" cy="169810"/>
              </a:xfrm>
              <a:prstGeom prst="ellipse">
                <a:avLst/>
              </a:prstGeom>
              <a:solidFill>
                <a:srgbClr val="3797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4FA9FEB-BB21-4725-B0D0-E5C8BFA16053}"/>
                  </a:ext>
                </a:extLst>
              </p:cNvPr>
              <p:cNvSpPr/>
              <p:nvPr/>
            </p:nvSpPr>
            <p:spPr>
              <a:xfrm>
                <a:off x="4853748" y="2839534"/>
                <a:ext cx="169810" cy="169810"/>
              </a:xfrm>
              <a:prstGeom prst="ellipse">
                <a:avLst/>
              </a:prstGeom>
              <a:solidFill>
                <a:srgbClr val="4A8B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18590F6-1E5C-4149-9CF5-E70E1243D136}"/>
                  </a:ext>
                </a:extLst>
              </p:cNvPr>
              <p:cNvSpPr/>
              <p:nvPr/>
            </p:nvSpPr>
            <p:spPr>
              <a:xfrm>
                <a:off x="4853748" y="3109444"/>
                <a:ext cx="169810" cy="169810"/>
              </a:xfrm>
              <a:prstGeom prst="ellipse">
                <a:avLst/>
              </a:prstGeom>
              <a:solidFill>
                <a:srgbClr val="4AB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85F81-945A-4842-A95C-E3C8347B2C53}"/>
                  </a:ext>
                </a:extLst>
              </p:cNvPr>
              <p:cNvSpPr txBox="1"/>
              <p:nvPr/>
            </p:nvSpPr>
            <p:spPr>
              <a:xfrm>
                <a:off x="5023276" y="1436384"/>
                <a:ext cx="1255604" cy="2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j-lt"/>
                    <a:ea typeface="맑은 고딕" panose="020B0503020000020004" pitchFamily="50" charset="-127"/>
                  </a:rPr>
                  <a:t>오산시 횡단보도</a:t>
                </a:r>
                <a:endParaRPr lang="en-US" altLang="ko-KR" sz="1200" dirty="0"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435E41-0FA1-49F6-B490-BA8D16B30B53}"/>
                  </a:ext>
                </a:extLst>
              </p:cNvPr>
              <p:cNvSpPr txBox="1"/>
              <p:nvPr/>
            </p:nvSpPr>
            <p:spPr>
              <a:xfrm>
                <a:off x="5023276" y="1705499"/>
                <a:ext cx="1362284" cy="2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j-lt"/>
                    <a:ea typeface="맑은 고딕" panose="020B0503020000020004" pitchFamily="50" charset="-127"/>
                  </a:rPr>
                  <a:t>오산시 </a:t>
                </a:r>
                <a:r>
                  <a:rPr lang="en-US" altLang="ko-KR" sz="1200" dirty="0">
                    <a:latin typeface="+mj-lt"/>
                    <a:ea typeface="맑은 고딕" panose="020B0503020000020004" pitchFamily="50" charset="-127"/>
                  </a:rPr>
                  <a:t>CCTV</a:t>
                </a:r>
                <a:r>
                  <a:rPr lang="ko-KR" altLang="en-US" sz="1200" dirty="0">
                    <a:latin typeface="+mj-lt"/>
                    <a:ea typeface="맑은 고딕" panose="020B0503020000020004" pitchFamily="50" charset="-127"/>
                  </a:rPr>
                  <a:t>설치</a:t>
                </a:r>
                <a:endParaRPr lang="en-US" altLang="ko-KR" sz="1200" dirty="0"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38D3C7E-37B8-4568-9C36-44CAEBE34FC2}"/>
                  </a:ext>
                </a:extLst>
              </p:cNvPr>
              <p:cNvSpPr txBox="1"/>
              <p:nvPr/>
            </p:nvSpPr>
            <p:spPr>
              <a:xfrm>
                <a:off x="5023276" y="1974614"/>
                <a:ext cx="1703510" cy="2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j-lt"/>
                    <a:ea typeface="맑은 고딕" panose="020B0503020000020004" pitchFamily="50" charset="-127"/>
                  </a:rPr>
                  <a:t>오산시 어린이보호구역</a:t>
                </a:r>
                <a:endParaRPr lang="en-US" altLang="ko-KR" sz="1200" dirty="0"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2D0152-A187-4075-81A0-B26EFA6ADF4E}"/>
                  </a:ext>
                </a:extLst>
              </p:cNvPr>
              <p:cNvSpPr txBox="1"/>
              <p:nvPr/>
            </p:nvSpPr>
            <p:spPr>
              <a:xfrm>
                <a:off x="5023276" y="2243729"/>
                <a:ext cx="1446104" cy="2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j-lt"/>
                    <a:ea typeface="맑은 고딕" panose="020B0503020000020004" pitchFamily="50" charset="-127"/>
                  </a:rPr>
                  <a:t>오산시 과속방지턱</a:t>
                </a:r>
                <a:endParaRPr lang="en-US" altLang="ko-KR" sz="1200" dirty="0"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2419244-E957-4730-B187-BCEA6ABC28B1}"/>
                  </a:ext>
                </a:extLst>
              </p:cNvPr>
              <p:cNvSpPr txBox="1"/>
              <p:nvPr/>
            </p:nvSpPr>
            <p:spPr>
              <a:xfrm>
                <a:off x="5023276" y="2512844"/>
                <a:ext cx="1865606" cy="2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j-lt"/>
                    <a:ea typeface="맑은 고딕" panose="020B0503020000020004" pitchFamily="50" charset="-127"/>
                  </a:rPr>
                  <a:t>오산시 어린이집</a:t>
                </a:r>
                <a:r>
                  <a:rPr lang="en-US" altLang="ko-KR" sz="1200" dirty="0">
                    <a:latin typeface="+mj-lt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200" dirty="0">
                    <a:latin typeface="+mj-lt"/>
                    <a:ea typeface="맑은 고딕" panose="020B0503020000020004" pitchFamily="50" charset="-127"/>
                  </a:rPr>
                  <a:t>유치원</a:t>
                </a:r>
                <a:endParaRPr lang="en-US" altLang="ko-KR" sz="1200" dirty="0"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298210F-ECA4-470E-876D-2E5EDBC8E49C}"/>
                  </a:ext>
                </a:extLst>
              </p:cNvPr>
              <p:cNvSpPr txBox="1"/>
              <p:nvPr/>
            </p:nvSpPr>
            <p:spPr>
              <a:xfrm>
                <a:off x="5023276" y="2781959"/>
                <a:ext cx="1665973" cy="2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j-lt"/>
                    <a:ea typeface="맑은 고딕" panose="020B0503020000020004" pitchFamily="50" charset="-127"/>
                  </a:rPr>
                  <a:t>오산시 학원 및 교습소</a:t>
                </a:r>
                <a:endParaRPr lang="en-US" altLang="ko-KR" sz="1200" dirty="0"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CFBD5C4-A229-4DEC-8491-689B5F6E4B0B}"/>
                  </a:ext>
                </a:extLst>
              </p:cNvPr>
              <p:cNvSpPr txBox="1"/>
              <p:nvPr/>
            </p:nvSpPr>
            <p:spPr>
              <a:xfrm>
                <a:off x="5023276" y="3051073"/>
                <a:ext cx="1749197" cy="2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j-lt"/>
                    <a:ea typeface="맑은 고딕" panose="020B0503020000020004" pitchFamily="50" charset="-127"/>
                  </a:rPr>
                  <a:t>오산시 초등학교</a:t>
                </a:r>
                <a:endParaRPr lang="en-US" altLang="ko-KR" sz="1200" dirty="0"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9135B2BA-B46B-4C02-A50B-5AE0BCD3A3E3}"/>
                  </a:ext>
                </a:extLst>
              </p:cNvPr>
              <p:cNvSpPr/>
              <p:nvPr/>
            </p:nvSpPr>
            <p:spPr>
              <a:xfrm>
                <a:off x="4853748" y="3351763"/>
                <a:ext cx="169810" cy="1698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E31D9BC-E4D3-4945-A24B-426BCD5BF771}"/>
                  </a:ext>
                </a:extLst>
              </p:cNvPr>
              <p:cNvSpPr txBox="1"/>
              <p:nvPr/>
            </p:nvSpPr>
            <p:spPr>
              <a:xfrm>
                <a:off x="5023276" y="3293392"/>
                <a:ext cx="1749197" cy="2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j-lt"/>
                    <a:ea typeface="맑은 고딕" panose="020B0503020000020004" pitchFamily="50" charset="-127"/>
                  </a:rPr>
                  <a:t>오산시 체육시설</a:t>
                </a:r>
                <a:endParaRPr lang="en-US" altLang="ko-KR" sz="1200" dirty="0"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A37706A0-F16A-40C2-835D-70C9216EC368}"/>
                  </a:ext>
                </a:extLst>
              </p:cNvPr>
              <p:cNvSpPr/>
              <p:nvPr/>
            </p:nvSpPr>
            <p:spPr>
              <a:xfrm>
                <a:off x="4853748" y="1244739"/>
                <a:ext cx="169810" cy="16981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D18F4C1-BC25-4596-8386-843F4BB23B0A}"/>
                  </a:ext>
                </a:extLst>
              </p:cNvPr>
              <p:cNvSpPr txBox="1"/>
              <p:nvPr/>
            </p:nvSpPr>
            <p:spPr>
              <a:xfrm>
                <a:off x="5023276" y="1191144"/>
                <a:ext cx="1255604" cy="23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j-lt"/>
                    <a:ea typeface="맑은 고딕" panose="020B0503020000020004" pitchFamily="50" charset="-127"/>
                  </a:rPr>
                  <a:t>오산시 신호등</a:t>
                </a:r>
                <a:endParaRPr lang="en-US" altLang="ko-KR" sz="1200" dirty="0"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3FC5A5A1-F91B-4331-BB41-1B6252DFE3FF}"/>
              </a:ext>
            </a:extLst>
          </p:cNvPr>
          <p:cNvSpPr/>
          <p:nvPr/>
        </p:nvSpPr>
        <p:spPr>
          <a:xfrm>
            <a:off x="2872720" y="3504164"/>
            <a:ext cx="1538382" cy="153374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208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411FCF8-21ED-49C3-B57F-A20D8F9DBAF8}"/>
              </a:ext>
            </a:extLst>
          </p:cNvPr>
          <p:cNvSpPr/>
          <p:nvPr/>
        </p:nvSpPr>
        <p:spPr>
          <a:xfrm>
            <a:off x="1517352" y="1250242"/>
            <a:ext cx="9130984" cy="51190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altLang="ko-KR" b="1" dirty="0">
              <a:latin typeface="+mj-lt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883E9D0-9E13-4053-A630-165EBA5FBD22}"/>
              </a:ext>
            </a:extLst>
          </p:cNvPr>
          <p:cNvSpPr/>
          <p:nvPr/>
        </p:nvSpPr>
        <p:spPr>
          <a:xfrm>
            <a:off x="1622329" y="1553246"/>
            <a:ext cx="3490929" cy="4434011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530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개발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알고리즘 설계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(Workflow)</a:t>
            </a:r>
            <a:endParaRPr lang="ko-KR" altLang="en-US" sz="2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F63D9CD7-B570-4724-A334-E1CF880422AC}"/>
              </a:ext>
            </a:extLst>
          </p:cNvPr>
          <p:cNvSpPr/>
          <p:nvPr/>
        </p:nvSpPr>
        <p:spPr>
          <a:xfrm>
            <a:off x="162009" y="2630789"/>
            <a:ext cx="1244277" cy="1332426"/>
          </a:xfrm>
          <a:prstGeom prst="can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E66976-3422-44B8-BA4A-57B954219917}"/>
              </a:ext>
            </a:extLst>
          </p:cNvPr>
          <p:cNvSpPr/>
          <p:nvPr/>
        </p:nvSpPr>
        <p:spPr>
          <a:xfrm>
            <a:off x="2030370" y="3363219"/>
            <a:ext cx="1687313" cy="10261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005E82-9AE3-4448-B877-1A33561F294D}"/>
              </a:ext>
            </a:extLst>
          </p:cNvPr>
          <p:cNvSpPr/>
          <p:nvPr/>
        </p:nvSpPr>
        <p:spPr>
          <a:xfrm>
            <a:off x="2000874" y="2117692"/>
            <a:ext cx="1731527" cy="10261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C4A785-5402-44D6-802C-EDDEE884226B}"/>
              </a:ext>
            </a:extLst>
          </p:cNvPr>
          <p:cNvSpPr/>
          <p:nvPr/>
        </p:nvSpPr>
        <p:spPr>
          <a:xfrm>
            <a:off x="5317246" y="4629279"/>
            <a:ext cx="2923869" cy="153142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b="1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A91C94-77F3-44E3-BEFF-9BEDD0CDBF09}"/>
              </a:ext>
            </a:extLst>
          </p:cNvPr>
          <p:cNvSpPr/>
          <p:nvPr/>
        </p:nvSpPr>
        <p:spPr>
          <a:xfrm>
            <a:off x="10886604" y="3331165"/>
            <a:ext cx="1278869" cy="878172"/>
          </a:xfrm>
          <a:prstGeom prst="rect">
            <a:avLst/>
          </a:prstGeom>
          <a:solidFill>
            <a:srgbClr val="A368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latin typeface="+mj-lt"/>
            </a:endParaRPr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9F177AC5-DF00-48D6-80B1-3D0AF790D1F8}"/>
              </a:ext>
            </a:extLst>
          </p:cNvPr>
          <p:cNvSpPr/>
          <p:nvPr/>
        </p:nvSpPr>
        <p:spPr>
          <a:xfrm flipH="1">
            <a:off x="5310488" y="1306001"/>
            <a:ext cx="3451176" cy="2386598"/>
          </a:xfrm>
          <a:prstGeom prst="snip1Rect">
            <a:avLst>
              <a:gd name="adj" fmla="val 24207"/>
            </a:avLst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b="1" dirty="0"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0752B7-8C25-4771-881D-66861C1C7E38}"/>
              </a:ext>
            </a:extLst>
          </p:cNvPr>
          <p:cNvGrpSpPr/>
          <p:nvPr/>
        </p:nvGrpSpPr>
        <p:grpSpPr>
          <a:xfrm>
            <a:off x="8725262" y="2908281"/>
            <a:ext cx="1838528" cy="1802991"/>
            <a:chOff x="7966964" y="2227268"/>
            <a:chExt cx="1838528" cy="18029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8889B5A8-AE55-408F-90B3-6BDB39DB4157}"/>
                </a:ext>
              </a:extLst>
            </p:cNvPr>
            <p:cNvSpPr/>
            <p:nvPr/>
          </p:nvSpPr>
          <p:spPr>
            <a:xfrm>
              <a:off x="7966964" y="2227268"/>
              <a:ext cx="1838528" cy="1802991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0A3311-96AA-4178-B7D4-BE7C5D095A67}"/>
                </a:ext>
              </a:extLst>
            </p:cNvPr>
            <p:cNvSpPr txBox="1"/>
            <p:nvPr/>
          </p:nvSpPr>
          <p:spPr>
            <a:xfrm>
              <a:off x="8241634" y="2888779"/>
              <a:ext cx="12410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5. </a:t>
              </a:r>
              <a:r>
                <a: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검증 및</a:t>
              </a:r>
              <a:endParaRPr lang="en-US" altLang="ko-KR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튜닝</a:t>
              </a:r>
              <a:endParaRPr lang="en-US" altLang="ko-KR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5CCAC4-912D-4196-94AF-30A78AA17EA8}"/>
              </a:ext>
            </a:extLst>
          </p:cNvPr>
          <p:cNvSpPr txBox="1"/>
          <p:nvPr/>
        </p:nvSpPr>
        <p:spPr>
          <a:xfrm>
            <a:off x="5562030" y="2420017"/>
            <a:ext cx="27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2) 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예측 제외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: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건물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시설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인구 등이 없는 곳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CF8EB9-923A-4003-BD76-3EE6A032B7F3}"/>
              </a:ext>
            </a:extLst>
          </p:cNvPr>
          <p:cNvSpPr txBox="1"/>
          <p:nvPr/>
        </p:nvSpPr>
        <p:spPr>
          <a:xfrm>
            <a:off x="5562030" y="1858219"/>
            <a:ext cx="3163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가중치 부여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: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어린이 이용 시설에 대한 거리 가중치</a:t>
            </a:r>
            <a:endParaRPr lang="en-US" altLang="ko-KR" sz="1400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36BA4B-387F-4BBB-AD98-E2028E6FA823}"/>
              </a:ext>
            </a:extLst>
          </p:cNvPr>
          <p:cNvSpPr txBox="1"/>
          <p:nvPr/>
        </p:nvSpPr>
        <p:spPr>
          <a:xfrm>
            <a:off x="5317781" y="5120252"/>
            <a:ext cx="2773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- KNN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7BBF56-4BC2-4C9D-A35C-DBF57993EDB5}"/>
              </a:ext>
            </a:extLst>
          </p:cNvPr>
          <p:cNvSpPr txBox="1"/>
          <p:nvPr/>
        </p:nvSpPr>
        <p:spPr>
          <a:xfrm>
            <a:off x="5317781" y="5443473"/>
            <a:ext cx="2773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- Decision Tree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7BDB63-35B5-4935-887F-05901802F32B}"/>
              </a:ext>
            </a:extLst>
          </p:cNvPr>
          <p:cNvSpPr txBox="1"/>
          <p:nvPr/>
        </p:nvSpPr>
        <p:spPr>
          <a:xfrm>
            <a:off x="5317781" y="5773100"/>
            <a:ext cx="2773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- Random Forest Model</a:t>
            </a:r>
          </a:p>
        </p:txBody>
      </p:sp>
      <p:sp>
        <p:nvSpPr>
          <p:cNvPr id="33" name="순서도: 가산 접합 32">
            <a:extLst>
              <a:ext uri="{FF2B5EF4-FFF2-40B4-BE49-F238E27FC236}">
                <a16:creationId xmlns:a16="http://schemas.microsoft.com/office/drawing/2014/main" id="{035208FA-FEB9-4EF8-B52C-488D5CA96D91}"/>
              </a:ext>
            </a:extLst>
          </p:cNvPr>
          <p:cNvSpPr/>
          <p:nvPr/>
        </p:nvSpPr>
        <p:spPr>
          <a:xfrm>
            <a:off x="3870459" y="2704359"/>
            <a:ext cx="1043655" cy="1026193"/>
          </a:xfrm>
          <a:prstGeom prst="flowChartSummingJunction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7406F1-3801-4AAA-BCAA-F2476D4227EA}"/>
              </a:ext>
            </a:extLst>
          </p:cNvPr>
          <p:cNvSpPr txBox="1"/>
          <p:nvPr/>
        </p:nvSpPr>
        <p:spPr>
          <a:xfrm>
            <a:off x="5562029" y="3044027"/>
            <a:ext cx="2536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3) 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위험등급 부여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: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위험도 판단 기준 수립</a:t>
            </a:r>
            <a:endParaRPr lang="en-US" altLang="ko-KR" sz="1400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AEE0C6-10B2-4E69-AADA-E7FA70594A09}"/>
              </a:ext>
            </a:extLst>
          </p:cNvPr>
          <p:cNvSpPr txBox="1"/>
          <p:nvPr/>
        </p:nvSpPr>
        <p:spPr>
          <a:xfrm>
            <a:off x="5865949" y="1381110"/>
            <a:ext cx="192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알고리즘</a:t>
            </a:r>
            <a:endParaRPr lang="en-US" altLang="ko-KR" sz="2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050A33-DD02-4A3E-B7B3-83F131E59BC2}"/>
              </a:ext>
            </a:extLst>
          </p:cNvPr>
          <p:cNvSpPr txBox="1"/>
          <p:nvPr/>
        </p:nvSpPr>
        <p:spPr>
          <a:xfrm>
            <a:off x="4123888" y="3739068"/>
            <a:ext cx="56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통합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013197-B516-4C6D-A25B-1D40F0BE12CD}"/>
              </a:ext>
            </a:extLst>
          </p:cNvPr>
          <p:cNvSpPr txBox="1"/>
          <p:nvPr/>
        </p:nvSpPr>
        <p:spPr>
          <a:xfrm>
            <a:off x="5163830" y="4664148"/>
            <a:ext cx="305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모델 훈련</a:t>
            </a:r>
            <a:endParaRPr lang="en-US" altLang="ko-KR" sz="2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B4015F-6646-49FA-8665-865946C68945}"/>
              </a:ext>
            </a:extLst>
          </p:cNvPr>
          <p:cNvSpPr txBox="1"/>
          <p:nvPr/>
        </p:nvSpPr>
        <p:spPr>
          <a:xfrm>
            <a:off x="249579" y="3129026"/>
            <a:ext cx="990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데이터</a:t>
            </a:r>
            <a:endParaRPr lang="en-US" altLang="ko-KR" sz="16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수집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FCA1DC-E498-4750-8424-058BEAA40997}"/>
              </a:ext>
            </a:extLst>
          </p:cNvPr>
          <p:cNvSpPr txBox="1"/>
          <p:nvPr/>
        </p:nvSpPr>
        <p:spPr>
          <a:xfrm>
            <a:off x="1982061" y="2327239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격자 파일 내 </a:t>
            </a:r>
            <a:endParaRPr lang="en-US" altLang="ko-KR" sz="1600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인덱스 값 합치기</a:t>
            </a:r>
            <a:endParaRPr lang="en-US" altLang="ko-KR" sz="1600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B36E3E-B339-4576-9FDD-4B371398BDB3}"/>
              </a:ext>
            </a:extLst>
          </p:cNvPr>
          <p:cNvSpPr txBox="1"/>
          <p:nvPr/>
        </p:nvSpPr>
        <p:spPr>
          <a:xfrm>
            <a:off x="1978116" y="3519649"/>
            <a:ext cx="1846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경도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위도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데이터 </a:t>
            </a:r>
            <a:endParaRPr lang="en-US" altLang="ko-KR" sz="1600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격자 단위로</a:t>
            </a:r>
            <a:endParaRPr lang="en-US" altLang="ko-KR" sz="1600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변환</a:t>
            </a:r>
            <a:endParaRPr lang="en-US" altLang="ko-KR" sz="1600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2C4399-3BBA-4C8A-8558-66D79EA951C8}"/>
              </a:ext>
            </a:extLst>
          </p:cNvPr>
          <p:cNvSpPr txBox="1"/>
          <p:nvPr/>
        </p:nvSpPr>
        <p:spPr>
          <a:xfrm>
            <a:off x="2304190" y="1584306"/>
            <a:ext cx="221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lt"/>
                <a:ea typeface="맑은 고딕" panose="020B0503020000020004" pitchFamily="50" charset="-127"/>
              </a:rPr>
              <a:t>2. ETL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DB1F97-80B8-40BA-B385-E54CAB65D2EC}"/>
              </a:ext>
            </a:extLst>
          </p:cNvPr>
          <p:cNvSpPr txBox="1"/>
          <p:nvPr/>
        </p:nvSpPr>
        <p:spPr>
          <a:xfrm>
            <a:off x="258365" y="770073"/>
            <a:ext cx="599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1)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알고리즘 설계</a:t>
            </a:r>
            <a:endParaRPr lang="en-US" altLang="ko-KR" b="1" dirty="0"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E641CEA-DA12-405F-8616-04334CA4EFA8}"/>
              </a:ext>
            </a:extLst>
          </p:cNvPr>
          <p:cNvCxnSpPr>
            <a:stCxn id="7" idx="4"/>
          </p:cNvCxnSpPr>
          <p:nvPr/>
        </p:nvCxnSpPr>
        <p:spPr>
          <a:xfrm>
            <a:off x="1406286" y="3297002"/>
            <a:ext cx="3672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367ABE9-86B7-4BAB-A900-2D63D4D752A5}"/>
              </a:ext>
            </a:extLst>
          </p:cNvPr>
          <p:cNvCxnSpPr>
            <a:cxnSpLocks/>
            <a:stCxn id="33" idx="0"/>
            <a:endCxn id="15" idx="0"/>
          </p:cNvCxnSpPr>
          <p:nvPr/>
        </p:nvCxnSpPr>
        <p:spPr>
          <a:xfrm rot="5400000" flipH="1" flipV="1">
            <a:off x="4748858" y="2142730"/>
            <a:ext cx="205059" cy="91820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1B39187C-E5F1-4489-BA1F-D13BD21A4D23}"/>
              </a:ext>
            </a:extLst>
          </p:cNvPr>
          <p:cNvCxnSpPr>
            <a:cxnSpLocks/>
            <a:stCxn id="13" idx="3"/>
            <a:endCxn id="17" idx="2"/>
          </p:cNvCxnSpPr>
          <p:nvPr/>
        </p:nvCxnSpPr>
        <p:spPr>
          <a:xfrm flipV="1">
            <a:off x="8241115" y="4711272"/>
            <a:ext cx="1403411" cy="68371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D5F95BC8-8710-41DA-A614-682F500A44D3}"/>
              </a:ext>
            </a:extLst>
          </p:cNvPr>
          <p:cNvCxnSpPr/>
          <p:nvPr/>
        </p:nvCxnSpPr>
        <p:spPr>
          <a:xfrm>
            <a:off x="10563790" y="3829244"/>
            <a:ext cx="3672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152DE80-83B3-49C7-82C1-79BAE0EA1DBD}"/>
              </a:ext>
            </a:extLst>
          </p:cNvPr>
          <p:cNvSpPr txBox="1"/>
          <p:nvPr/>
        </p:nvSpPr>
        <p:spPr>
          <a:xfrm>
            <a:off x="10830974" y="3600974"/>
            <a:ext cx="1361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6. </a:t>
            </a:r>
            <a:r>
              <a:rPr lang="ko-KR" altLang="en-US" sz="16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결과 출력</a:t>
            </a:r>
            <a:endParaRPr lang="en-US" altLang="ko-KR" sz="16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487F533-E31B-4706-B1C1-94346B282445}"/>
              </a:ext>
            </a:extLst>
          </p:cNvPr>
          <p:cNvCxnSpPr>
            <a:cxnSpLocks/>
          </p:cNvCxnSpPr>
          <p:nvPr/>
        </p:nvCxnSpPr>
        <p:spPr>
          <a:xfrm flipH="1">
            <a:off x="5023332" y="3829489"/>
            <a:ext cx="37513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EDD5B99-97F9-438F-80CF-B7980EB8DC69}"/>
              </a:ext>
            </a:extLst>
          </p:cNvPr>
          <p:cNvCxnSpPr>
            <a:cxnSpLocks/>
          </p:cNvCxnSpPr>
          <p:nvPr/>
        </p:nvCxnSpPr>
        <p:spPr>
          <a:xfrm>
            <a:off x="6726113" y="3692599"/>
            <a:ext cx="0" cy="9366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18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3590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개발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알고리즘 개발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5ED11-E463-4BAB-897A-54281322B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9" t="2496" r="1650" b="3511"/>
          <a:stretch/>
        </p:blipFill>
        <p:spPr>
          <a:xfrm>
            <a:off x="2603368" y="4620129"/>
            <a:ext cx="2261345" cy="14529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CBE111-FEAA-43F7-9EA9-6C3ED4AC1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" t="2339" r="1184" b="2683"/>
          <a:stretch/>
        </p:blipFill>
        <p:spPr>
          <a:xfrm>
            <a:off x="405009" y="4618229"/>
            <a:ext cx="2261345" cy="14783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501978-DA15-404B-A573-ECD78109DB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4" t="2989" r="1819" b="3018"/>
          <a:stretch/>
        </p:blipFill>
        <p:spPr>
          <a:xfrm>
            <a:off x="4801903" y="4619386"/>
            <a:ext cx="2257428" cy="1452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FEC953-8255-4D9D-800F-257BB221A593}"/>
              </a:ext>
            </a:extLst>
          </p:cNvPr>
          <p:cNvSpPr txBox="1"/>
          <p:nvPr/>
        </p:nvSpPr>
        <p:spPr>
          <a:xfrm>
            <a:off x="5203828" y="6108872"/>
            <a:ext cx="178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  <a:ea typeface="맑은 고딕" panose="020B0503020000020004" pitchFamily="50" charset="-127"/>
              </a:rPr>
              <a:t>오산시 유치원</a:t>
            </a:r>
            <a:endParaRPr lang="en-US" altLang="ko-KR" sz="1400" b="1" dirty="0"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latin typeface="+mj-lt"/>
                <a:ea typeface="맑은 고딕" panose="020B0503020000020004" pitchFamily="50" charset="-127"/>
              </a:rPr>
              <a:t>300m </a:t>
            </a:r>
            <a:r>
              <a:rPr lang="ko-KR" altLang="en-US" sz="1400" b="1" dirty="0">
                <a:latin typeface="+mj-lt"/>
                <a:ea typeface="맑은 고딕" panose="020B0503020000020004" pitchFamily="50" charset="-127"/>
              </a:rPr>
              <a:t>근접지역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8B4F7-76E9-4210-A3B3-2BD10AFD36FA}"/>
              </a:ext>
            </a:extLst>
          </p:cNvPr>
          <p:cNvSpPr txBox="1"/>
          <p:nvPr/>
        </p:nvSpPr>
        <p:spPr>
          <a:xfrm>
            <a:off x="2841868" y="6116229"/>
            <a:ext cx="178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  <a:ea typeface="맑은 고딕" panose="020B0503020000020004" pitchFamily="50" charset="-127"/>
              </a:rPr>
              <a:t>오산시 유치원</a:t>
            </a:r>
            <a:endParaRPr lang="en-US" altLang="ko-KR" sz="1400" b="1" dirty="0"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latin typeface="+mj-lt"/>
                <a:ea typeface="맑은 고딕" panose="020B0503020000020004" pitchFamily="50" charset="-127"/>
              </a:rPr>
              <a:t>200m </a:t>
            </a:r>
            <a:r>
              <a:rPr lang="ko-KR" altLang="en-US" sz="1400" b="1" dirty="0">
                <a:latin typeface="+mj-lt"/>
                <a:ea typeface="맑은 고딕" panose="020B0503020000020004" pitchFamily="50" charset="-127"/>
              </a:rPr>
              <a:t>근접지역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BB4EB-C272-4460-BEB8-C6FD0222E6F5}"/>
              </a:ext>
            </a:extLst>
          </p:cNvPr>
          <p:cNvSpPr txBox="1"/>
          <p:nvPr/>
        </p:nvSpPr>
        <p:spPr>
          <a:xfrm>
            <a:off x="643509" y="6110603"/>
            <a:ext cx="178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  <a:ea typeface="맑은 고딕" panose="020B0503020000020004" pitchFamily="50" charset="-127"/>
              </a:rPr>
              <a:t>오산시 유치원 </a:t>
            </a:r>
            <a:endParaRPr lang="en-US" altLang="ko-KR" sz="1400" b="1" dirty="0"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latin typeface="+mj-lt"/>
                <a:ea typeface="맑은 고딕" panose="020B0503020000020004" pitchFamily="50" charset="-127"/>
              </a:rPr>
              <a:t>100m </a:t>
            </a:r>
            <a:r>
              <a:rPr lang="ko-KR" altLang="en-US" sz="1400" b="1" dirty="0">
                <a:latin typeface="+mj-lt"/>
                <a:ea typeface="맑은 고딕" panose="020B0503020000020004" pitchFamily="50" charset="-127"/>
              </a:rPr>
              <a:t>근접지역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65366-6FB3-44F4-98F4-D5203FFC94E5}"/>
              </a:ext>
            </a:extLst>
          </p:cNvPr>
          <p:cNvSpPr txBox="1"/>
          <p:nvPr/>
        </p:nvSpPr>
        <p:spPr>
          <a:xfrm>
            <a:off x="329626" y="4173067"/>
            <a:ext cx="465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  <a:ea typeface="맑은 고딕" panose="020B0503020000020004" pitchFamily="50" charset="-127"/>
              </a:rPr>
              <a:t>- </a:t>
            </a:r>
            <a:r>
              <a:rPr lang="ko-KR" altLang="en-US" sz="1600" b="1" dirty="0">
                <a:latin typeface="+mj-lt"/>
                <a:ea typeface="맑은 고딕" panose="020B0503020000020004" pitchFamily="50" charset="-127"/>
              </a:rPr>
              <a:t>오산시 유치원과의 거리에 대한 가중치 시각화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7CEE30-7022-46BF-8D97-AFDE37753B60}"/>
              </a:ext>
            </a:extLst>
          </p:cNvPr>
          <p:cNvSpPr txBox="1"/>
          <p:nvPr/>
        </p:nvSpPr>
        <p:spPr>
          <a:xfrm>
            <a:off x="258365" y="770073"/>
            <a:ext cx="599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2) 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어린이 이용 시설에 대한 격자단위별 거리가중치 부여</a:t>
            </a:r>
            <a:endParaRPr lang="en-US" altLang="ko-KR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E2E49D-A828-4B07-9ED8-91914FD608D0}"/>
              </a:ext>
            </a:extLst>
          </p:cNvPr>
          <p:cNvSpPr txBox="1"/>
          <p:nvPr/>
        </p:nvSpPr>
        <p:spPr>
          <a:xfrm>
            <a:off x="7202971" y="1968257"/>
            <a:ext cx="4454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격자단위 데이터로 변환 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경도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위도 기반 중심점을 가지는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어린이 이용 시설 데이터의 면적 및 건물과의 거리 반영 불가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어린이집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유치원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초등학교 등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E99818-B86E-499A-80EB-4356E4A0D1FF}"/>
              </a:ext>
            </a:extLst>
          </p:cNvPr>
          <p:cNvSpPr txBox="1"/>
          <p:nvPr/>
        </p:nvSpPr>
        <p:spPr>
          <a:xfrm>
            <a:off x="7435286" y="4618229"/>
            <a:ext cx="4351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중심 격자를 기본으로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근방 격자까지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어린이 이용 시설에 거리 가중치 부여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-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해당 격자 주위에 여러 개의 시설이 있을 경우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가중치 누적되도록 설계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8FB5ED-748F-4E87-A1F4-5C0EB341A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5" y="1246013"/>
            <a:ext cx="6284349" cy="27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9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237753-41A1-453C-AC7A-D4AB6D382BB0}"/>
              </a:ext>
            </a:extLst>
          </p:cNvPr>
          <p:cNvSpPr/>
          <p:nvPr/>
        </p:nvSpPr>
        <p:spPr>
          <a:xfrm>
            <a:off x="-1" y="-10609"/>
            <a:ext cx="12192000" cy="41773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14845-4013-4890-8A7C-526D6ED99DE3}"/>
              </a:ext>
            </a:extLst>
          </p:cNvPr>
          <p:cNvSpPr txBox="1"/>
          <p:nvPr/>
        </p:nvSpPr>
        <p:spPr>
          <a:xfrm>
            <a:off x="2263449" y="4309827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F719E-0DF6-4861-81C2-70C3C5D6A42C}"/>
              </a:ext>
            </a:extLst>
          </p:cNvPr>
          <p:cNvSpPr txBox="1"/>
          <p:nvPr/>
        </p:nvSpPr>
        <p:spPr>
          <a:xfrm>
            <a:off x="4142881" y="430120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분석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148E8-15A7-4A1B-A15F-BB26651DDDAF}"/>
              </a:ext>
            </a:extLst>
          </p:cNvPr>
          <p:cNvSpPr txBox="1"/>
          <p:nvPr/>
        </p:nvSpPr>
        <p:spPr>
          <a:xfrm>
            <a:off x="6791269" y="4309827"/>
            <a:ext cx="11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6FAC21-D612-46A2-9345-B708A5D50A4D}"/>
              </a:ext>
            </a:extLst>
          </p:cNvPr>
          <p:cNvSpPr txBox="1"/>
          <p:nvPr/>
        </p:nvSpPr>
        <p:spPr>
          <a:xfrm>
            <a:off x="9472571" y="4309827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BB0CA5-39B1-4225-B199-5254EE67D8FD}"/>
              </a:ext>
            </a:extLst>
          </p:cNvPr>
          <p:cNvSpPr txBox="1"/>
          <p:nvPr/>
        </p:nvSpPr>
        <p:spPr>
          <a:xfrm>
            <a:off x="6530300" y="496831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모델 선정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7D8F14-3B10-4517-8C7C-E574429DFFA0}"/>
              </a:ext>
            </a:extLst>
          </p:cNvPr>
          <p:cNvSpPr txBox="1"/>
          <p:nvPr/>
        </p:nvSpPr>
        <p:spPr>
          <a:xfrm>
            <a:off x="4145285" y="497021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데이터 수집</a:t>
            </a:r>
            <a:endParaRPr lang="en-US" altLang="ko-KR" sz="14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6EF729-2E3D-4F7D-9B5B-7C8DF386909B}"/>
              </a:ext>
            </a:extLst>
          </p:cNvPr>
          <p:cNvSpPr txBox="1"/>
          <p:nvPr/>
        </p:nvSpPr>
        <p:spPr>
          <a:xfrm>
            <a:off x="297101" y="241392"/>
            <a:ext cx="3826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2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800" spc="200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02BF65-D4F8-48C2-95E5-3133055D9845}"/>
              </a:ext>
            </a:extLst>
          </p:cNvPr>
          <p:cNvSpPr txBox="1"/>
          <p:nvPr/>
        </p:nvSpPr>
        <p:spPr>
          <a:xfrm>
            <a:off x="2109448" y="3483762"/>
            <a:ext cx="986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01</a:t>
            </a:r>
            <a:endParaRPr lang="ko-KR" altLang="en-US" sz="5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D8B339-2E49-4209-AAF7-165CA1E816A0}"/>
              </a:ext>
            </a:extLst>
          </p:cNvPr>
          <p:cNvSpPr txBox="1"/>
          <p:nvPr/>
        </p:nvSpPr>
        <p:spPr>
          <a:xfrm>
            <a:off x="4491421" y="3483762"/>
            <a:ext cx="986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02</a:t>
            </a:r>
            <a:endParaRPr lang="ko-KR" altLang="en-US" sz="5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CFBC5E-61EC-4D11-B1F1-39F5F18E4091}"/>
              </a:ext>
            </a:extLst>
          </p:cNvPr>
          <p:cNvSpPr txBox="1"/>
          <p:nvPr/>
        </p:nvSpPr>
        <p:spPr>
          <a:xfrm>
            <a:off x="6891828" y="3483762"/>
            <a:ext cx="986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03</a:t>
            </a:r>
            <a:endParaRPr lang="ko-KR" altLang="en-US" sz="5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935695-F838-4A08-A591-C2EF33164162}"/>
              </a:ext>
            </a:extLst>
          </p:cNvPr>
          <p:cNvSpPr txBox="1"/>
          <p:nvPr/>
        </p:nvSpPr>
        <p:spPr>
          <a:xfrm>
            <a:off x="9300250" y="3483762"/>
            <a:ext cx="986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04</a:t>
            </a:r>
            <a:endParaRPr lang="ko-KR" altLang="en-US" sz="5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978FFE-D12F-44F3-B769-BEA95A518A56}"/>
              </a:ext>
            </a:extLst>
          </p:cNvPr>
          <p:cNvSpPr txBox="1"/>
          <p:nvPr/>
        </p:nvSpPr>
        <p:spPr>
          <a:xfrm>
            <a:off x="1466903" y="4970212"/>
            <a:ext cx="2113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주제 선정 배경 및 목적 </a:t>
            </a:r>
            <a:endParaRPr lang="en-US" altLang="ko-KR" sz="14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AC174E-56F9-462E-BC36-79A6FDDEF690}"/>
              </a:ext>
            </a:extLst>
          </p:cNvPr>
          <p:cNvSpPr txBox="1"/>
          <p:nvPr/>
        </p:nvSpPr>
        <p:spPr>
          <a:xfrm>
            <a:off x="4145285" y="525807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데이터 정제</a:t>
            </a:r>
            <a:endParaRPr lang="en-US" altLang="ko-KR" sz="14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A7B8D3-6B8B-4D63-A0B1-1B3D25DBD47C}"/>
              </a:ext>
            </a:extLst>
          </p:cNvPr>
          <p:cNvSpPr txBox="1"/>
          <p:nvPr/>
        </p:nvSpPr>
        <p:spPr>
          <a:xfrm>
            <a:off x="6521483" y="5286700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알고리즘 설계 및 개발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BDF6EB-C2AD-43A9-94FA-42F618917713}"/>
              </a:ext>
            </a:extLst>
          </p:cNvPr>
          <p:cNvSpPr txBox="1"/>
          <p:nvPr/>
        </p:nvSpPr>
        <p:spPr>
          <a:xfrm>
            <a:off x="8741389" y="530305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기대 효과</a:t>
            </a:r>
            <a:endParaRPr lang="en-US" altLang="ko-KR" sz="14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4DC090-E346-41AB-9300-1C51CF5EE336}"/>
              </a:ext>
            </a:extLst>
          </p:cNvPr>
          <p:cNvSpPr/>
          <p:nvPr/>
        </p:nvSpPr>
        <p:spPr>
          <a:xfrm>
            <a:off x="1582974" y="4788089"/>
            <a:ext cx="200728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DE9F62F-A0CD-4DFA-A5E0-3E0DAF2CC559}"/>
              </a:ext>
            </a:extLst>
          </p:cNvPr>
          <p:cNvSpPr/>
          <p:nvPr/>
        </p:nvSpPr>
        <p:spPr>
          <a:xfrm>
            <a:off x="4171329" y="4788089"/>
            <a:ext cx="163378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92AF566-B50D-4F31-8938-961484B74E29}"/>
              </a:ext>
            </a:extLst>
          </p:cNvPr>
          <p:cNvSpPr/>
          <p:nvPr/>
        </p:nvSpPr>
        <p:spPr>
          <a:xfrm>
            <a:off x="6535910" y="4788089"/>
            <a:ext cx="1633781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61BCD5-C557-46D9-89FE-6D055F703A0E}"/>
              </a:ext>
            </a:extLst>
          </p:cNvPr>
          <p:cNvSpPr/>
          <p:nvPr/>
        </p:nvSpPr>
        <p:spPr>
          <a:xfrm>
            <a:off x="8762733" y="4788088"/>
            <a:ext cx="2029366" cy="4572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BB0CA5-39B1-4225-B199-5254EE67D8FD}"/>
              </a:ext>
            </a:extLst>
          </p:cNvPr>
          <p:cNvSpPr txBox="1"/>
          <p:nvPr/>
        </p:nvSpPr>
        <p:spPr>
          <a:xfrm>
            <a:off x="4144483" y="554593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데이터 모델링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A7B8D3-6B8B-4D63-A0B1-1B3D25DBD47C}"/>
              </a:ext>
            </a:extLst>
          </p:cNvPr>
          <p:cNvSpPr txBox="1"/>
          <p:nvPr/>
        </p:nvSpPr>
        <p:spPr>
          <a:xfrm>
            <a:off x="4145285" y="583380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데이터 분석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A7B8D3-6B8B-4D63-A0B1-1B3D25DBD47C}"/>
              </a:ext>
            </a:extLst>
          </p:cNvPr>
          <p:cNvSpPr txBox="1"/>
          <p:nvPr/>
        </p:nvSpPr>
        <p:spPr>
          <a:xfrm>
            <a:off x="8746999" y="4986865"/>
            <a:ext cx="959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예측 결과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2DAB36-2833-4DEC-B4F5-F4746E00D910}"/>
              </a:ext>
            </a:extLst>
          </p:cNvPr>
          <p:cNvSpPr txBox="1"/>
          <p:nvPr/>
        </p:nvSpPr>
        <p:spPr>
          <a:xfrm>
            <a:off x="1506978" y="5300530"/>
            <a:ext cx="902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개발환경</a:t>
            </a:r>
            <a:endParaRPr lang="en-US" altLang="ko-KR" sz="1400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6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F2CB6-18C1-4F75-B7F7-4B308954688B}"/>
              </a:ext>
            </a:extLst>
          </p:cNvPr>
          <p:cNvSpPr txBox="1"/>
          <p:nvPr/>
        </p:nvSpPr>
        <p:spPr>
          <a:xfrm>
            <a:off x="7040421" y="2054074"/>
            <a:ext cx="4706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데이터 학습 및 예측 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사람이 다니지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않는 의미 없는 지역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산간지역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하천지역 등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제외하여 사고 발생 요인이 없는 경우에 대한 전체 지역 예측 시간 단축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69290-86E3-46B1-B09E-FE0094DD1663}"/>
              </a:ext>
            </a:extLst>
          </p:cNvPr>
          <p:cNvSpPr txBox="1"/>
          <p:nvPr/>
        </p:nvSpPr>
        <p:spPr>
          <a:xfrm>
            <a:off x="258365" y="770073"/>
            <a:ext cx="463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3) 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건물</a:t>
            </a:r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시설</a:t>
            </a:r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인구 등이 없는 곳 예측 제외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B715F-7D01-40F7-95D7-2894D3D96587}"/>
              </a:ext>
            </a:extLst>
          </p:cNvPr>
          <p:cNvSpPr txBox="1"/>
          <p:nvPr/>
        </p:nvSpPr>
        <p:spPr>
          <a:xfrm>
            <a:off x="7210535" y="4982963"/>
            <a:ext cx="4366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일반건물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어린이 인구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횡단보도 등 모든 매개변수가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인 경우를 일괄적으로 위험도를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으로 처리하고 모델 예측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Input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에서 제외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00A77-7F68-40D1-A73A-2C124E741B1A}"/>
              </a:ext>
            </a:extLst>
          </p:cNvPr>
          <p:cNvSpPr txBox="1"/>
          <p:nvPr/>
        </p:nvSpPr>
        <p:spPr>
          <a:xfrm>
            <a:off x="258365" y="86615"/>
            <a:ext cx="3660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개발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알고리즘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947529-F39C-47A5-A53F-2C4BC66C7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84" y="1449114"/>
            <a:ext cx="6672137" cy="258389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AC1DD81-1E90-41A5-9613-0665D3C89DB6}"/>
              </a:ext>
            </a:extLst>
          </p:cNvPr>
          <p:cNvSpPr/>
          <p:nvPr/>
        </p:nvSpPr>
        <p:spPr>
          <a:xfrm rot="18621577">
            <a:off x="2240631" y="2184259"/>
            <a:ext cx="3559856" cy="11136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A8787C-4779-4E02-BCB9-C59500230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5" y="4364946"/>
            <a:ext cx="6720840" cy="208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3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08045"/>
              </p:ext>
            </p:extLst>
          </p:nvPr>
        </p:nvGraphicFramePr>
        <p:xfrm>
          <a:off x="644504" y="1879032"/>
          <a:ext cx="10600671" cy="239913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5084">
                  <a:extLst>
                    <a:ext uri="{9D8B030D-6E8A-4147-A177-3AD203B41FA5}">
                      <a16:colId xmlns:a16="http://schemas.microsoft.com/office/drawing/2014/main" val="2237134160"/>
                    </a:ext>
                  </a:extLst>
                </a:gridCol>
                <a:gridCol w="824377">
                  <a:extLst>
                    <a:ext uri="{9D8B030D-6E8A-4147-A177-3AD203B41FA5}">
                      <a16:colId xmlns:a16="http://schemas.microsoft.com/office/drawing/2014/main" val="2741556549"/>
                    </a:ext>
                  </a:extLst>
                </a:gridCol>
                <a:gridCol w="1545493">
                  <a:extLst>
                    <a:ext uri="{9D8B030D-6E8A-4147-A177-3AD203B41FA5}">
                      <a16:colId xmlns:a16="http://schemas.microsoft.com/office/drawing/2014/main" val="1285837508"/>
                    </a:ext>
                  </a:extLst>
                </a:gridCol>
                <a:gridCol w="1605381">
                  <a:extLst>
                    <a:ext uri="{9D8B030D-6E8A-4147-A177-3AD203B41FA5}">
                      <a16:colId xmlns:a16="http://schemas.microsoft.com/office/drawing/2014/main" val="3452313676"/>
                    </a:ext>
                  </a:extLst>
                </a:gridCol>
                <a:gridCol w="1325084">
                  <a:extLst>
                    <a:ext uri="{9D8B030D-6E8A-4147-A177-3AD203B41FA5}">
                      <a16:colId xmlns:a16="http://schemas.microsoft.com/office/drawing/2014/main" val="2496120886"/>
                    </a:ext>
                  </a:extLst>
                </a:gridCol>
                <a:gridCol w="1325084">
                  <a:extLst>
                    <a:ext uri="{9D8B030D-6E8A-4147-A177-3AD203B41FA5}">
                      <a16:colId xmlns:a16="http://schemas.microsoft.com/office/drawing/2014/main" val="1967299426"/>
                    </a:ext>
                  </a:extLst>
                </a:gridCol>
                <a:gridCol w="1325084">
                  <a:extLst>
                    <a:ext uri="{9D8B030D-6E8A-4147-A177-3AD203B41FA5}">
                      <a16:colId xmlns:a16="http://schemas.microsoft.com/office/drawing/2014/main" val="491690858"/>
                    </a:ext>
                  </a:extLst>
                </a:gridCol>
                <a:gridCol w="1325084">
                  <a:extLst>
                    <a:ext uri="{9D8B030D-6E8A-4147-A177-3AD203B41FA5}">
                      <a16:colId xmlns:a16="http://schemas.microsoft.com/office/drawing/2014/main" val="291324256"/>
                    </a:ext>
                  </a:extLst>
                </a:gridCol>
              </a:tblGrid>
              <a:tr h="6614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격자 </a:t>
                      </a:r>
                      <a:r>
                        <a:rPr 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사고 이력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어린이보호구역</a:t>
                      </a:r>
                      <a:endParaRPr lang="en-US" altLang="ko-KR" sz="1400" b="1" u="none" strike="noStrike" dirty="0"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유무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횡단보도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불법 </a:t>
                      </a:r>
                      <a:r>
                        <a:rPr lang="ko-KR" altLang="en-US" sz="1400" b="1" u="none" strike="noStrike" dirty="0" err="1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주정차</a:t>
                      </a:r>
                      <a:endParaRPr lang="en-US" altLang="ko-KR" sz="1400" b="1" u="none" strike="noStrike" dirty="0"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단속 이력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CCTV </a:t>
                      </a:r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유무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과속방지턱 유무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위험도 등급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871953"/>
                  </a:ext>
                </a:extLst>
              </a:tr>
              <a:tr h="2896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3681</a:t>
                      </a:r>
                    </a:p>
                  </a:txBody>
                  <a:tcPr marL="7620" marR="7620" marT="7620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1354</a:t>
                      </a:r>
                    </a:p>
                  </a:txBody>
                  <a:tcPr marL="7620" marR="7620" marT="7620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A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160878"/>
                  </a:ext>
                </a:extLst>
              </a:tr>
              <a:tr h="2896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2925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A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713024"/>
                  </a:ext>
                </a:extLst>
              </a:tr>
              <a:tr h="2896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3212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A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521072"/>
                  </a:ext>
                </a:extLst>
              </a:tr>
              <a:tr h="2896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2853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A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368343"/>
                  </a:ext>
                </a:extLst>
              </a:tr>
              <a:tr h="2896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4049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A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730668"/>
                  </a:ext>
                </a:extLst>
              </a:tr>
              <a:tr h="2896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2489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A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08625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FEBBA-DEEC-4C8E-9D68-E6A526A271A6}"/>
              </a:ext>
            </a:extLst>
          </p:cNvPr>
          <p:cNvSpPr txBox="1"/>
          <p:nvPr/>
        </p:nvSpPr>
        <p:spPr>
          <a:xfrm>
            <a:off x="258365" y="770073"/>
            <a:ext cx="536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4) </a:t>
            </a:r>
            <a:r>
              <a:rPr lang="ko-KR" altLang="en-US" b="1" dirty="0" err="1">
                <a:latin typeface="+mj-lt"/>
                <a:ea typeface="맑은 고딕" panose="020B0503020000020004" pitchFamily="50" charset="-127"/>
              </a:rPr>
              <a:t>예측값</a:t>
            </a:r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사고유무</a:t>
            </a:r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와 확률에 따른 위험등급 부여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50933-57CF-4CFF-AE06-13FFB55C248D}"/>
              </a:ext>
            </a:extLst>
          </p:cNvPr>
          <p:cNvSpPr txBox="1"/>
          <p:nvPr/>
        </p:nvSpPr>
        <p:spPr>
          <a:xfrm>
            <a:off x="258366" y="86614"/>
            <a:ext cx="371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개발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알고리즘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32C35-488C-4A89-A591-ADCFB4ED9B9C}"/>
              </a:ext>
            </a:extLst>
          </p:cNvPr>
          <p:cNvSpPr txBox="1"/>
          <p:nvPr/>
        </p:nvSpPr>
        <p:spPr>
          <a:xfrm>
            <a:off x="3144711" y="1507705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오산시 </a:t>
            </a:r>
            <a:r>
              <a:rPr lang="ko-KR" altLang="en-US" b="1">
                <a:latin typeface="+mj-lt"/>
                <a:ea typeface="맑은 고딕" panose="020B0503020000020004" pitchFamily="50" charset="-127"/>
              </a:rPr>
              <a:t>어린이보호구역 내 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교통사고 </a:t>
            </a:r>
            <a:r>
              <a:rPr lang="ko-KR" altLang="en-US" b="1">
                <a:latin typeface="+mj-lt"/>
                <a:ea typeface="맑은 고딕" panose="020B0503020000020004" pitchFamily="50" charset="-127"/>
              </a:rPr>
              <a:t>위험지역 예측결과</a:t>
            </a:r>
            <a:endParaRPr lang="ko-KR" altLang="en-US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22213" y="1881027"/>
            <a:ext cx="1322962" cy="2399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1473" y="1881025"/>
            <a:ext cx="839821" cy="2399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71473" y="2565144"/>
            <a:ext cx="839821" cy="275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AD29E-9907-4F25-853C-8891AC9CEE1A}"/>
              </a:ext>
            </a:extLst>
          </p:cNvPr>
          <p:cNvSpPr txBox="1"/>
          <p:nvPr/>
        </p:nvSpPr>
        <p:spPr>
          <a:xfrm>
            <a:off x="782674" y="4833130"/>
            <a:ext cx="1090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사고예측 값</a:t>
            </a:r>
            <a:r>
              <a:rPr lang="en-US" altLang="ko-KR" dirty="0">
                <a:latin typeface="+mj-ea"/>
                <a:ea typeface="+mj-ea"/>
              </a:rPr>
              <a:t>(1: </a:t>
            </a:r>
            <a:r>
              <a:rPr lang="ko-KR" altLang="en-US" dirty="0">
                <a:latin typeface="+mj-ea"/>
                <a:ea typeface="+mj-ea"/>
              </a:rPr>
              <a:t>사고발생</a:t>
            </a:r>
            <a:r>
              <a:rPr lang="en-US" altLang="ko-KR" dirty="0">
                <a:latin typeface="+mj-ea"/>
                <a:ea typeface="+mj-ea"/>
              </a:rPr>
              <a:t>, 0: </a:t>
            </a:r>
            <a:r>
              <a:rPr lang="ko-KR" altLang="en-US" dirty="0" err="1">
                <a:latin typeface="+mj-ea"/>
                <a:ea typeface="+mj-ea"/>
              </a:rPr>
              <a:t>사고미발생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기반으로 사고 발생 확률에 따른 위험도 판단 기준 수립</a:t>
            </a:r>
            <a:r>
              <a:rPr lang="en-US" altLang="ko-KR" dirty="0">
                <a:latin typeface="+mj-ea"/>
                <a:ea typeface="+mj-ea"/>
              </a:rPr>
              <a:t>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D029CC-4713-4ADC-B379-0895F89E75F9}"/>
              </a:ext>
            </a:extLst>
          </p:cNvPr>
          <p:cNvSpPr txBox="1"/>
          <p:nvPr/>
        </p:nvSpPr>
        <p:spPr>
          <a:xfrm>
            <a:off x="782674" y="5236133"/>
            <a:ext cx="10063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오산시 어린이 교통사고 위험 지역</a:t>
            </a:r>
            <a:r>
              <a:rPr lang="en-US" altLang="ko-KR" dirty="0">
                <a:latin typeface="+mj-ea"/>
                <a:ea typeface="+mj-ea"/>
              </a:rPr>
              <a:t>(A </a:t>
            </a:r>
            <a:r>
              <a:rPr lang="ko-KR" altLang="en-US" dirty="0">
                <a:latin typeface="+mj-ea"/>
                <a:ea typeface="+mj-ea"/>
              </a:rPr>
              <a:t>등급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예측 지역 중 어린이 보호구역인 지역 </a:t>
            </a:r>
            <a:r>
              <a:rPr lang="en-US" altLang="ko-KR" dirty="0">
                <a:latin typeface="+mj-ea"/>
                <a:ea typeface="+mj-ea"/>
              </a:rPr>
              <a:t>20</a:t>
            </a:r>
            <a:r>
              <a:rPr lang="ko-KR" altLang="en-US" dirty="0">
                <a:latin typeface="+mj-ea"/>
                <a:ea typeface="+mj-ea"/>
              </a:rPr>
              <a:t>개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r>
              <a:rPr lang="en-US" altLang="ko-KR" dirty="0">
                <a:latin typeface="+mj-ea"/>
                <a:ea typeface="+mj-ea"/>
              </a:rPr>
              <a:t>    </a:t>
            </a:r>
            <a:r>
              <a:rPr lang="ko-KR" altLang="en-US" dirty="0">
                <a:latin typeface="+mj-ea"/>
                <a:ea typeface="+mj-ea"/>
              </a:rPr>
              <a:t>어린이 보호구역이 아닌 지역 </a:t>
            </a:r>
            <a:r>
              <a:rPr lang="en-US" altLang="ko-KR" dirty="0">
                <a:latin typeface="+mj-ea"/>
                <a:ea typeface="+mj-ea"/>
              </a:rPr>
              <a:t>20</a:t>
            </a:r>
            <a:r>
              <a:rPr lang="ko-KR" altLang="en-US" dirty="0">
                <a:latin typeface="+mj-ea"/>
                <a:ea typeface="+mj-ea"/>
              </a:rPr>
              <a:t>개 추출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2B5E60-7E20-4FCD-89BC-7D7F4283966B}"/>
              </a:ext>
            </a:extLst>
          </p:cNvPr>
          <p:cNvSpPr txBox="1"/>
          <p:nvPr/>
        </p:nvSpPr>
        <p:spPr>
          <a:xfrm>
            <a:off x="782674" y="5869968"/>
            <a:ext cx="1006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사고 이력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사고발생확률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횡단보도 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불법 </a:t>
            </a:r>
            <a:r>
              <a:rPr lang="ko-KR" altLang="en-US" dirty="0" err="1">
                <a:latin typeface="+mj-ea"/>
                <a:ea typeface="+mj-ea"/>
              </a:rPr>
              <a:t>주정차</a:t>
            </a:r>
            <a:r>
              <a:rPr lang="ko-KR" altLang="en-US" dirty="0">
                <a:latin typeface="+mj-ea"/>
                <a:ea typeface="+mj-ea"/>
              </a:rPr>
              <a:t> 단속 이력 등 우선순위를 정하여 재정렬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925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288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개발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모델선정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C526E-BE80-4DF0-9806-6B7CE3261FC1}"/>
              </a:ext>
            </a:extLst>
          </p:cNvPr>
          <p:cNvSpPr txBox="1"/>
          <p:nvPr/>
        </p:nvSpPr>
        <p:spPr>
          <a:xfrm>
            <a:off x="258365" y="672356"/>
            <a:ext cx="387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(1)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모델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가지 유형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31B03-A34E-4738-B6E2-847F48C3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5" y="1609928"/>
            <a:ext cx="2933327" cy="2036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FD0EE-A05C-4DDC-AA17-C155D611F261}"/>
              </a:ext>
            </a:extLst>
          </p:cNvPr>
          <p:cNvSpPr txBox="1"/>
          <p:nvPr/>
        </p:nvSpPr>
        <p:spPr>
          <a:xfrm>
            <a:off x="1108213" y="3757156"/>
            <a:ext cx="275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(1) KNN</a:t>
            </a:r>
            <a:r>
              <a:rPr lang="ko-KR" alt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모델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5E363D-5854-40BD-AC45-24FE0BCC5191}"/>
              </a:ext>
            </a:extLst>
          </p:cNvPr>
          <p:cNvSpPr txBox="1"/>
          <p:nvPr/>
        </p:nvSpPr>
        <p:spPr>
          <a:xfrm>
            <a:off x="222292" y="4394984"/>
            <a:ext cx="384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목적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교통사고 다발지역의 특징의 요소를 </a:t>
            </a:r>
            <a:r>
              <a:rPr lang="ko-KR" altLang="en-US" b="1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군집화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 하여 분석하기 위함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5255F-B4F6-401A-8141-AC0E95B743E3}"/>
              </a:ext>
            </a:extLst>
          </p:cNvPr>
          <p:cNvSpPr txBox="1"/>
          <p:nvPr/>
        </p:nvSpPr>
        <p:spPr>
          <a:xfrm>
            <a:off x="4607011" y="3766738"/>
            <a:ext cx="275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(2) </a:t>
            </a:r>
            <a:r>
              <a:rPr lang="ko-KR" altLang="en-US" sz="2400" b="1" dirty="0" err="1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의사결정트리</a:t>
            </a:r>
            <a:endParaRPr lang="ko-KR" altLang="en-US" sz="2400" b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C1E21-6687-48E1-926D-025202B41DFE}"/>
              </a:ext>
            </a:extLst>
          </p:cNvPr>
          <p:cNvSpPr txBox="1"/>
          <p:nvPr/>
        </p:nvSpPr>
        <p:spPr>
          <a:xfrm>
            <a:off x="4265755" y="4391660"/>
            <a:ext cx="384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목적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사고 발생 여부에 대한   확률의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구분선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을 구하기 위함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F04D3F-2687-4DF2-9933-C4E280661CDE}"/>
              </a:ext>
            </a:extLst>
          </p:cNvPr>
          <p:cNvSpPr txBox="1"/>
          <p:nvPr/>
        </p:nvSpPr>
        <p:spPr>
          <a:xfrm>
            <a:off x="8683192" y="3763311"/>
            <a:ext cx="275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(3) </a:t>
            </a:r>
            <a:r>
              <a:rPr lang="ko-KR" altLang="en-US" sz="2400" b="1" dirty="0" err="1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랜덤포레스트</a:t>
            </a:r>
            <a:endParaRPr lang="ko-KR" altLang="en-US" sz="2400" b="1" dirty="0">
              <a:solidFill>
                <a:schemeClr val="accent4">
                  <a:lumMod val="7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3A3CB0-2AE7-4103-A800-2CAA62FB0956}"/>
              </a:ext>
            </a:extLst>
          </p:cNvPr>
          <p:cNvSpPr txBox="1"/>
          <p:nvPr/>
        </p:nvSpPr>
        <p:spPr>
          <a:xfrm>
            <a:off x="206331" y="5420695"/>
            <a:ext cx="387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설명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예측하려는 값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와 주변 값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K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개를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가지고 예측을 하는 알고리즘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912E28-35BE-45CE-9D5B-B8F538E91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809" y="1399953"/>
            <a:ext cx="3759467" cy="24151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CDF9A3-3C45-4C7B-906B-92F1C63A8FC2}"/>
              </a:ext>
            </a:extLst>
          </p:cNvPr>
          <p:cNvSpPr txBox="1"/>
          <p:nvPr/>
        </p:nvSpPr>
        <p:spPr>
          <a:xfrm>
            <a:off x="8181978" y="4391660"/>
            <a:ext cx="392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목적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사고 발생 여부에 대한 확률을 </a:t>
            </a:r>
            <a:r>
              <a:rPr lang="ko-KR" altLang="en-US" b="1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더 정확하게 분류하기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위한 목적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593282-214E-4337-B68E-2B80F388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89" y="1646149"/>
            <a:ext cx="3653749" cy="20474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CDF9A3-3C45-4C7B-906B-92F1C63A8FC2}"/>
              </a:ext>
            </a:extLst>
          </p:cNvPr>
          <p:cNvSpPr txBox="1"/>
          <p:nvPr/>
        </p:nvSpPr>
        <p:spPr>
          <a:xfrm>
            <a:off x="8181979" y="5405190"/>
            <a:ext cx="384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설명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훈련을 통해 구성해놓은 다수의 나무들로부터 분류 결과를 취합해서 결론을 얻는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3D5BB3-B230-4452-B731-3A1776706531}"/>
              </a:ext>
            </a:extLst>
          </p:cNvPr>
          <p:cNvSpPr txBox="1"/>
          <p:nvPr/>
        </p:nvSpPr>
        <p:spPr>
          <a:xfrm>
            <a:off x="4260366" y="5405190"/>
            <a:ext cx="3746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  <a:ea typeface="에스코어 드림 4 Regular" panose="020B0503030302020204" pitchFamily="34" charset="-127"/>
              </a:rPr>
              <a:t>설명 </a:t>
            </a:r>
            <a:r>
              <a:rPr lang="en-US" altLang="ko-KR" dirty="0">
                <a:latin typeface="+mj-lt"/>
                <a:ea typeface="에스코어 드림 4 Regular" panose="020B0503030302020204" pitchFamily="34" charset="-127"/>
              </a:rPr>
              <a:t>: </a:t>
            </a:r>
            <a:r>
              <a:rPr lang="ko-KR" altLang="en-US" dirty="0">
                <a:latin typeface="+mj-lt"/>
                <a:ea typeface="에스코어 드림 4 Regular" panose="020B0503030302020204" pitchFamily="34" charset="-127"/>
              </a:rPr>
              <a:t>훈련을 통해 질문을 하며</a:t>
            </a:r>
            <a:endParaRPr lang="en-US" altLang="ko-KR" dirty="0">
              <a:latin typeface="+mj-lt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+mj-lt"/>
                <a:ea typeface="에스코어 드림 4 Regular" panose="020B0503030302020204" pitchFamily="34" charset="-127"/>
              </a:rPr>
              <a:t>데이터를 분류하여 답을 찾아가는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1921167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D00C6-6E80-42EC-B459-F17BBC325C86}"/>
              </a:ext>
            </a:extLst>
          </p:cNvPr>
          <p:cNvSpPr txBox="1"/>
          <p:nvPr/>
        </p:nvSpPr>
        <p:spPr>
          <a:xfrm>
            <a:off x="797057" y="1155433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실제 적용 시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K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값 변화에 따른 정확도 확인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2058F-0BE9-4B2D-B3D2-C003909E0E88}"/>
              </a:ext>
            </a:extLst>
          </p:cNvPr>
          <p:cNvSpPr txBox="1"/>
          <p:nvPr/>
        </p:nvSpPr>
        <p:spPr>
          <a:xfrm>
            <a:off x="797057" y="3791626"/>
            <a:ext cx="77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결과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44AEAF-C3D0-47C2-A4E7-6F1650782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2" y="1611297"/>
            <a:ext cx="2703014" cy="18493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209E2E-8C9D-48A2-B652-4517C3326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72" y="1611297"/>
            <a:ext cx="2925828" cy="18539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8B2D76-CAE5-4CAD-B79F-74C695CBC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22" y="1615936"/>
            <a:ext cx="2925828" cy="18492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B710E2-9AC1-415A-B2F2-452C23DFDE4B}"/>
              </a:ext>
            </a:extLst>
          </p:cNvPr>
          <p:cNvSpPr txBox="1"/>
          <p:nvPr/>
        </p:nvSpPr>
        <p:spPr>
          <a:xfrm>
            <a:off x="7137657" y="2923034"/>
            <a:ext cx="189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K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값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= 9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였을 때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92.02%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의 정확도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AB2909-502A-4267-A00F-9224A7004402}"/>
              </a:ext>
            </a:extLst>
          </p:cNvPr>
          <p:cNvSpPr txBox="1"/>
          <p:nvPr/>
        </p:nvSpPr>
        <p:spPr>
          <a:xfrm>
            <a:off x="4213909" y="2923034"/>
            <a:ext cx="166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K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값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= 7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이었을 때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91.80%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의 정확도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1FA270-E88C-4C3E-8F93-4B77E3576A0F}"/>
              </a:ext>
            </a:extLst>
          </p:cNvPr>
          <p:cNvSpPr txBox="1"/>
          <p:nvPr/>
        </p:nvSpPr>
        <p:spPr>
          <a:xfrm>
            <a:off x="1549299" y="3796155"/>
            <a:ext cx="3324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KNN</a:t>
            </a:r>
            <a:r>
              <a:rPr lang="ko-KR" altLang="en-US" sz="20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은 선택하지 않는다 </a:t>
            </a:r>
            <a:endParaRPr lang="en-US" altLang="ko-KR" dirty="0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1FEB97-777D-4C62-A2A0-46DE39CE905F}"/>
              </a:ext>
            </a:extLst>
          </p:cNvPr>
          <p:cNvSpPr txBox="1"/>
          <p:nvPr/>
        </p:nvSpPr>
        <p:spPr>
          <a:xfrm>
            <a:off x="258365" y="643202"/>
            <a:ext cx="5163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(1-1) KNN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모델 적용 검증 및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4EC7A9-EB85-414A-B30A-8B01B9849375}"/>
              </a:ext>
            </a:extLst>
          </p:cNvPr>
          <p:cNvSpPr txBox="1"/>
          <p:nvPr/>
        </p:nvSpPr>
        <p:spPr>
          <a:xfrm>
            <a:off x="258367" y="86614"/>
            <a:ext cx="293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개발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모델선정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D4EFFC-8965-4E39-AEFE-D47F8B845E91}"/>
              </a:ext>
            </a:extLst>
          </p:cNvPr>
          <p:cNvSpPr txBox="1"/>
          <p:nvPr/>
        </p:nvSpPr>
        <p:spPr>
          <a:xfrm>
            <a:off x="977406" y="4666729"/>
            <a:ext cx="9612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군집 시 </a:t>
            </a:r>
            <a:r>
              <a:rPr lang="en-US" altLang="ko-KR" sz="2400" dirty="0">
                <a:latin typeface="+mj-lt"/>
                <a:ea typeface="맑은 고딕" panose="020B0503020000020004" pitchFamily="50" charset="-127"/>
              </a:rPr>
              <a:t>K=15</a:t>
            </a:r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일 때부터 정확도가 하락한다</a:t>
            </a:r>
            <a:r>
              <a:rPr lang="en-US" altLang="ko-KR" sz="2400" dirty="0">
                <a:latin typeface="+mj-lt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군집화가 잘 적용되지 않음</a:t>
            </a:r>
            <a:endParaRPr lang="en-US" altLang="ko-KR" sz="2400" dirty="0">
              <a:latin typeface="+mj-lt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</a:t>
            </a:r>
            <a:r>
              <a:rPr lang="en-US" altLang="ko-KR" sz="2400" dirty="0">
                <a:latin typeface="+mj-lt"/>
                <a:ea typeface="맑은 고딕" panose="020B0503020000020004" pitchFamily="50" charset="-127"/>
              </a:rPr>
              <a:t>K</a:t>
            </a:r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값을 사람이 수작업으로 적용해야 하기때문에 </a:t>
            </a:r>
            <a:r>
              <a:rPr lang="en-US" altLang="ko-KR" sz="2400" dirty="0">
                <a:latin typeface="+mj-lt"/>
                <a:ea typeface="맑은 고딕" panose="020B0503020000020004" pitchFamily="50" charset="-127"/>
              </a:rPr>
              <a:t>KNN</a:t>
            </a:r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은 선택하지 않습니다</a:t>
            </a:r>
            <a:r>
              <a:rPr lang="en-US" altLang="ko-KR" sz="2400" dirty="0">
                <a:latin typeface="+mj-lt"/>
                <a:ea typeface="맑은 고딕" panose="020B0503020000020004" pitchFamily="50" charset="-127"/>
              </a:rPr>
              <a:t>.</a:t>
            </a:r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 </a:t>
            </a:r>
            <a:endParaRPr lang="en-US" altLang="ko-KR" sz="2400" dirty="0"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883EDF-EC07-4BCC-9BB8-517899B1B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22" y="1611297"/>
            <a:ext cx="3105486" cy="18349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4A6EC9-11E4-43C7-92E3-C6A5CECC6457}"/>
              </a:ext>
            </a:extLst>
          </p:cNvPr>
          <p:cNvSpPr txBox="1"/>
          <p:nvPr/>
        </p:nvSpPr>
        <p:spPr>
          <a:xfrm>
            <a:off x="10199457" y="2939046"/>
            <a:ext cx="199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K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값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= 15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였을 때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90.24%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의 정확도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EEA9EB-6F93-4C8D-B18A-C4C495C4CF25}"/>
              </a:ext>
            </a:extLst>
          </p:cNvPr>
          <p:cNvSpPr txBox="1"/>
          <p:nvPr/>
        </p:nvSpPr>
        <p:spPr>
          <a:xfrm>
            <a:off x="1221749" y="2825795"/>
            <a:ext cx="166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K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값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= 3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이었을 때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91.24%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의 정확도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40CBA-DA76-4075-99A3-C20321F15B00}"/>
              </a:ext>
            </a:extLst>
          </p:cNvPr>
          <p:cNvSpPr txBox="1"/>
          <p:nvPr/>
        </p:nvSpPr>
        <p:spPr>
          <a:xfrm>
            <a:off x="9844201" y="3502493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ea typeface="맑은 고딕" panose="020B0503020000020004" pitchFamily="50" charset="-127"/>
              </a:rPr>
              <a:t>*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K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값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=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군집화 지수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E52001-420B-46C6-A569-583ED72B9855}"/>
              </a:ext>
            </a:extLst>
          </p:cNvPr>
          <p:cNvSpPr/>
          <p:nvPr/>
        </p:nvSpPr>
        <p:spPr>
          <a:xfrm>
            <a:off x="8888722" y="1611297"/>
            <a:ext cx="3105486" cy="1834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071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5E0F5D8-ACB7-4AEA-ADBD-4B5361A8B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45" y="1364695"/>
            <a:ext cx="5564030" cy="29621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B3D51E-8AAB-4720-8DE9-F8FD91962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58"/>
          <a:stretch/>
        </p:blipFill>
        <p:spPr>
          <a:xfrm>
            <a:off x="841402" y="4741816"/>
            <a:ext cx="4776883" cy="1592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300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개발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err="1">
                <a:latin typeface="+mj-lt"/>
                <a:ea typeface="맑은 고딕" panose="020B0503020000020004" pitchFamily="50" charset="-127"/>
              </a:rPr>
              <a:t>모델선정</a:t>
            </a:r>
            <a:endParaRPr lang="ko-KR" altLang="en-US" sz="2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357380-AE7B-48AE-8D9D-D44755F76D32}"/>
              </a:ext>
            </a:extLst>
          </p:cNvPr>
          <p:cNvSpPr txBox="1"/>
          <p:nvPr/>
        </p:nvSpPr>
        <p:spPr>
          <a:xfrm>
            <a:off x="751925" y="1180029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실제 적용 시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FCF13A-51FD-410D-B6EB-70DB902AB51A}"/>
              </a:ext>
            </a:extLst>
          </p:cNvPr>
          <p:cNvSpPr txBox="1"/>
          <p:nvPr/>
        </p:nvSpPr>
        <p:spPr>
          <a:xfrm>
            <a:off x="847909" y="441134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사전 가지치기를 했을 때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FC715AD-AA11-4ECC-90B2-D5CD237F9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09" y="1670327"/>
            <a:ext cx="3728939" cy="260524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A5B215-A94B-4A12-87FE-D5BAF08C5AD4}"/>
              </a:ext>
            </a:extLst>
          </p:cNvPr>
          <p:cNvSpPr/>
          <p:nvPr/>
        </p:nvSpPr>
        <p:spPr>
          <a:xfrm>
            <a:off x="1904311" y="1925351"/>
            <a:ext cx="1461082" cy="2600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A0DAC9-DBF5-4458-95ED-200A58FF61FD}"/>
              </a:ext>
            </a:extLst>
          </p:cNvPr>
          <p:cNvSpPr/>
          <p:nvPr/>
        </p:nvSpPr>
        <p:spPr>
          <a:xfrm>
            <a:off x="1260367" y="4055970"/>
            <a:ext cx="933451" cy="2399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5788EC-2B0A-4A14-BB35-8674948A78AA}"/>
              </a:ext>
            </a:extLst>
          </p:cNvPr>
          <p:cNvSpPr txBox="1"/>
          <p:nvPr/>
        </p:nvSpPr>
        <p:spPr>
          <a:xfrm>
            <a:off x="3275283" y="3988104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+mj-lt"/>
                <a:ea typeface="에스코어 드림 4 Regular" panose="020B0503030302020204" pitchFamily="34" charset="-127"/>
              </a:rPr>
              <a:t>정답률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에스코어 드림 4 Regular" panose="020B0503030302020204" pitchFamily="34" charset="-127"/>
              </a:rPr>
              <a:t>89.63%</a:t>
            </a:r>
            <a:endParaRPr lang="ko-KR" altLang="en-US" sz="1400" dirty="0">
              <a:solidFill>
                <a:schemeClr val="bg1"/>
              </a:solidFill>
              <a:latin typeface="+mj-lt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D97549-374F-4CD5-91BF-7C17AA0D2573}"/>
              </a:ext>
            </a:extLst>
          </p:cNvPr>
          <p:cNvSpPr txBox="1"/>
          <p:nvPr/>
        </p:nvSpPr>
        <p:spPr>
          <a:xfrm>
            <a:off x="258366" y="668313"/>
            <a:ext cx="8645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(1-2)</a:t>
            </a:r>
            <a:r>
              <a:rPr lang="ko-KR" altLang="en-US" sz="2400" dirty="0" err="1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의사결정트리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(Decision Tree)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 모델 적용 검증 및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26BAD2-8493-493B-A279-40DDC5E6D167}"/>
              </a:ext>
            </a:extLst>
          </p:cNvPr>
          <p:cNvSpPr txBox="1"/>
          <p:nvPr/>
        </p:nvSpPr>
        <p:spPr>
          <a:xfrm>
            <a:off x="6096000" y="4301498"/>
            <a:ext cx="5336717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지니지수와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엔트로피 지수를 사용하여 최적화 깊이 탐색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8F3D67-2E15-4040-B684-2B0645845AD1}"/>
              </a:ext>
            </a:extLst>
          </p:cNvPr>
          <p:cNvSpPr txBox="1"/>
          <p:nvPr/>
        </p:nvSpPr>
        <p:spPr>
          <a:xfrm>
            <a:off x="3877503" y="4741816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+mj-lt"/>
                <a:ea typeface="에스코어 드림 4 Regular" panose="020B0503030302020204" pitchFamily="34" charset="-127"/>
              </a:rPr>
              <a:t>정답률</a:t>
            </a:r>
            <a:r>
              <a:rPr lang="ko-KR" altLang="en-US" sz="1400" dirty="0">
                <a:solidFill>
                  <a:schemeClr val="bg1"/>
                </a:solidFill>
                <a:latin typeface="+mj-lt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에스코어 드림 4 Regular" panose="020B0503030302020204" pitchFamily="34" charset="-127"/>
              </a:rPr>
              <a:t>91.93%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+mj-lt"/>
                <a:ea typeface="에스코어 드림 4 Regular" panose="020B0503030302020204" pitchFamily="34" charset="-127"/>
              </a:rPr>
              <a:t>최적의 트리 깊이</a:t>
            </a:r>
            <a:r>
              <a:rPr lang="en-US" altLang="ko-KR" sz="1400" dirty="0">
                <a:solidFill>
                  <a:schemeClr val="bg1"/>
                </a:solidFill>
                <a:latin typeface="+mj-lt"/>
                <a:ea typeface="에스코어 드림 4 Regular" panose="020B0503030302020204" pitchFamily="34" charset="-127"/>
              </a:rPr>
              <a:t>=3</a:t>
            </a:r>
            <a:endParaRPr lang="ko-KR" altLang="en-US" sz="1400" dirty="0">
              <a:solidFill>
                <a:schemeClr val="bg1"/>
              </a:solidFill>
              <a:latin typeface="+mj-lt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A2DFEF-44C7-4778-966C-BBEA31516004}"/>
              </a:ext>
            </a:extLst>
          </p:cNvPr>
          <p:cNvSpPr/>
          <p:nvPr/>
        </p:nvSpPr>
        <p:spPr>
          <a:xfrm>
            <a:off x="847909" y="6031522"/>
            <a:ext cx="1816160" cy="3025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6D3F2-766F-429B-A724-8460C2E7633B}"/>
              </a:ext>
            </a:extLst>
          </p:cNvPr>
          <p:cNvSpPr txBox="1"/>
          <p:nvPr/>
        </p:nvSpPr>
        <p:spPr>
          <a:xfrm>
            <a:off x="6194584" y="4954490"/>
            <a:ext cx="51283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lt"/>
                <a:ea typeface="맑은 고딕" panose="020B0503020000020004" pitchFamily="50" charset="-127"/>
              </a:rPr>
              <a:t>지니계수와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 엔트로피의 정확도가 일치하는 부분</a:t>
            </a:r>
            <a:endParaRPr lang="en-US" altLang="ko-KR" dirty="0">
              <a:latin typeface="+mj-lt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+mj-lt"/>
                <a:ea typeface="맑은 고딕" panose="020B0503020000020004" pitchFamily="50" charset="-127"/>
              </a:rPr>
              <a:t>=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최적의 </a:t>
            </a:r>
            <a:r>
              <a:rPr lang="ko-KR" altLang="en-US" dirty="0" err="1">
                <a:latin typeface="+mj-lt"/>
                <a:ea typeface="맑은 고딕" panose="020B0503020000020004" pitchFamily="50" charset="-127"/>
              </a:rPr>
              <a:t>트리깊이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가장 알맞은 정확도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+mj-lt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불순도 제거 시 높은 </a:t>
            </a:r>
            <a:r>
              <a:rPr lang="ko-KR" altLang="en-US" dirty="0" err="1">
                <a:latin typeface="+mj-lt"/>
                <a:ea typeface="맑은 고딕" panose="020B0503020000020004" pitchFamily="50" charset="-127"/>
              </a:rPr>
              <a:t>정답률을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 보았을 때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의사 결정 트리는 양호하다고 판단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9C15D9-5F1C-4843-A308-88B073F1B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09" y="1384100"/>
            <a:ext cx="1595400" cy="111072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08EFF2A-B553-4FF3-A0B1-19C44E0BE27D}"/>
              </a:ext>
            </a:extLst>
          </p:cNvPr>
          <p:cNvSpPr/>
          <p:nvPr/>
        </p:nvSpPr>
        <p:spPr>
          <a:xfrm>
            <a:off x="6480136" y="2751595"/>
            <a:ext cx="869199" cy="868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5164CDA-6099-4885-8DE7-1F4895561F8F}"/>
              </a:ext>
            </a:extLst>
          </p:cNvPr>
          <p:cNvCxnSpPr>
            <a:cxnSpLocks/>
          </p:cNvCxnSpPr>
          <p:nvPr/>
        </p:nvCxnSpPr>
        <p:spPr>
          <a:xfrm>
            <a:off x="6921596" y="3644491"/>
            <a:ext cx="0" cy="2636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CDFEF2-D408-4E51-AE57-519362FD0744}"/>
              </a:ext>
            </a:extLst>
          </p:cNvPr>
          <p:cNvSpPr txBox="1"/>
          <p:nvPr/>
        </p:nvSpPr>
        <p:spPr>
          <a:xfrm>
            <a:off x="6168208" y="3890551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최적의 깊이 </a:t>
            </a:r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=3</a:t>
            </a:r>
            <a:endParaRPr lang="ko-KR" altLang="en-US" b="1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424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43E6E352-95BE-4F85-83C6-CDA8A2BAD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02"/>
          <a:stretch/>
        </p:blipFill>
        <p:spPr>
          <a:xfrm>
            <a:off x="340777" y="2767800"/>
            <a:ext cx="6130360" cy="200154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1370E7-C30E-474A-BD83-476C6CB12051}"/>
              </a:ext>
            </a:extLst>
          </p:cNvPr>
          <p:cNvSpPr/>
          <p:nvPr/>
        </p:nvSpPr>
        <p:spPr>
          <a:xfrm>
            <a:off x="49608" y="700773"/>
            <a:ext cx="8650256" cy="584775"/>
          </a:xfrm>
          <a:prstGeom prst="rect">
            <a:avLst/>
          </a:prstGeom>
          <a:solidFill>
            <a:schemeClr val="accent4">
              <a:lumMod val="60000"/>
              <a:lumOff val="40000"/>
              <a:alpha val="4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289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개발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err="1">
                <a:latin typeface="+mj-lt"/>
                <a:ea typeface="맑은 고딕" panose="020B0503020000020004" pitchFamily="50" charset="-127"/>
              </a:rPr>
              <a:t>모델선정</a:t>
            </a:r>
            <a:endParaRPr lang="ko-KR" altLang="en-US" sz="2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CEEC1-C67C-4B65-AC7E-D570063062A3}"/>
              </a:ext>
            </a:extLst>
          </p:cNvPr>
          <p:cNvSpPr txBox="1"/>
          <p:nvPr/>
        </p:nvSpPr>
        <p:spPr>
          <a:xfrm>
            <a:off x="258366" y="2201422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lt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실제 적용 시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07E0E-9283-4EEC-AAFC-133BE032A026}"/>
              </a:ext>
            </a:extLst>
          </p:cNvPr>
          <p:cNvSpPr txBox="1"/>
          <p:nvPr/>
        </p:nvSpPr>
        <p:spPr>
          <a:xfrm>
            <a:off x="140862" y="751055"/>
            <a:ext cx="846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(1-3)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랜덤포레스트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(Random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Forest)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모델 적용 검증 및 결과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E7DEA6-E4AD-4C92-8AFD-6EFEC040D1AF}"/>
              </a:ext>
            </a:extLst>
          </p:cNvPr>
          <p:cNvSpPr/>
          <p:nvPr/>
        </p:nvSpPr>
        <p:spPr>
          <a:xfrm>
            <a:off x="450085" y="2767800"/>
            <a:ext cx="5862792" cy="2371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0330CF-5997-4183-A4BB-98A57226161F}"/>
              </a:ext>
            </a:extLst>
          </p:cNvPr>
          <p:cNvSpPr/>
          <p:nvPr/>
        </p:nvSpPr>
        <p:spPr>
          <a:xfrm>
            <a:off x="340777" y="4459492"/>
            <a:ext cx="1288310" cy="3098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39E8C3-95F3-4B16-B61A-4D9102703029}"/>
              </a:ext>
            </a:extLst>
          </p:cNvPr>
          <p:cNvSpPr txBox="1"/>
          <p:nvPr/>
        </p:nvSpPr>
        <p:spPr>
          <a:xfrm>
            <a:off x="6727114" y="3768575"/>
            <a:ext cx="5464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가중치를 추가한 데이터를 넣고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dirty="0" err="1">
                <a:latin typeface="+mj-lt"/>
                <a:ea typeface="맑은 고딕" panose="020B0503020000020004" pitchFamily="50" charset="-127"/>
              </a:rPr>
              <a:t>랜덤포레스트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 모델 사용시 </a:t>
            </a:r>
            <a:endParaRPr lang="en-US" altLang="ko-KR" dirty="0">
              <a:latin typeface="+mj-lt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사고예측 퍼센트가 약 </a:t>
            </a:r>
            <a:r>
              <a:rPr lang="en-US" altLang="ko-KR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93%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로 가장 정확하다고 판단</a:t>
            </a:r>
            <a:endParaRPr lang="en-US" altLang="ko-KR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5B0A2-9DA6-419C-9396-A219EB8F701C}"/>
              </a:ext>
            </a:extLst>
          </p:cNvPr>
          <p:cNvSpPr txBox="1"/>
          <p:nvPr/>
        </p:nvSpPr>
        <p:spPr>
          <a:xfrm>
            <a:off x="4389633" y="4167104"/>
            <a:ext cx="2223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랜덤포레스트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 사용시</a:t>
            </a:r>
            <a:endParaRPr lang="en-US" altLang="ko-KR" sz="1600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정답률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93.13%</a:t>
            </a:r>
            <a:endParaRPr lang="ko-KR" altLang="en-US" sz="1600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B8F74-F48F-46F3-B332-0B46CE3F55A7}"/>
              </a:ext>
            </a:extLst>
          </p:cNvPr>
          <p:cNvSpPr txBox="1"/>
          <p:nvPr/>
        </p:nvSpPr>
        <p:spPr>
          <a:xfrm>
            <a:off x="6754741" y="2745649"/>
            <a:ext cx="5437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highlight>
                  <a:srgbClr val="FFFF00"/>
                </a:highlight>
                <a:latin typeface="+mj-lt"/>
                <a:ea typeface="맑은 고딕" panose="020B0503020000020004" pitchFamily="50" charset="-127"/>
              </a:rPr>
              <a:t>랜덤포레스트를</a:t>
            </a:r>
            <a:r>
              <a:rPr lang="ko-KR" altLang="en-US" sz="2400" dirty="0">
                <a:highlight>
                  <a:srgbClr val="FFFF00"/>
                </a:highlight>
                <a:latin typeface="+mj-lt"/>
                <a:ea typeface="맑은 고딕" panose="020B0503020000020004" pitchFamily="50" charset="-127"/>
              </a:rPr>
              <a:t> 인공지능 모델로 선정</a:t>
            </a:r>
            <a:endParaRPr lang="en-US" altLang="ko-KR" sz="2400" dirty="0">
              <a:highlight>
                <a:srgbClr val="FFFF00"/>
              </a:highlight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55ED6294-DA8B-4312-9A9C-1B691F654B37}"/>
              </a:ext>
            </a:extLst>
          </p:cNvPr>
          <p:cNvSpPr/>
          <p:nvPr/>
        </p:nvSpPr>
        <p:spPr>
          <a:xfrm rot="20600078">
            <a:off x="42964" y="461316"/>
            <a:ext cx="430806" cy="430806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3860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298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04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결과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예측 결과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3E3DE1-AA1A-441E-8E35-EC8F740FF006}"/>
              </a:ext>
            </a:extLst>
          </p:cNvPr>
          <p:cNvSpPr txBox="1"/>
          <p:nvPr/>
        </p:nvSpPr>
        <p:spPr>
          <a:xfrm>
            <a:off x="1401183" y="5657671"/>
            <a:ext cx="1006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오산시 전체 </a:t>
            </a:r>
            <a:r>
              <a:rPr lang="en-US" altLang="ko-KR" dirty="0">
                <a:latin typeface="+mj-ea"/>
                <a:ea typeface="+mj-ea"/>
              </a:rPr>
              <a:t>4510</a:t>
            </a:r>
            <a:r>
              <a:rPr lang="ko-KR" altLang="en-US" dirty="0">
                <a:latin typeface="+mj-ea"/>
                <a:ea typeface="+mj-ea"/>
              </a:rPr>
              <a:t>개의 격자 지역 중 어린이 교통사고 위험 지역</a:t>
            </a:r>
            <a:r>
              <a:rPr lang="en-US" altLang="ko-KR" dirty="0">
                <a:latin typeface="+mj-ea"/>
                <a:ea typeface="+mj-ea"/>
              </a:rPr>
              <a:t>(A </a:t>
            </a:r>
            <a:r>
              <a:rPr lang="ko-KR" altLang="en-US" dirty="0">
                <a:latin typeface="+mj-ea"/>
                <a:ea typeface="+mj-ea"/>
              </a:rPr>
              <a:t>등급</a:t>
            </a:r>
            <a:r>
              <a:rPr lang="en-US" altLang="ko-KR" dirty="0">
                <a:latin typeface="+mj-ea"/>
                <a:ea typeface="+mj-ea"/>
              </a:rPr>
              <a:t>) 95</a:t>
            </a:r>
            <a:r>
              <a:rPr lang="ko-KR" altLang="en-US" dirty="0">
                <a:latin typeface="+mj-ea"/>
                <a:ea typeface="+mj-ea"/>
              </a:rPr>
              <a:t>지역 예측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어린이 보호구역 내 </a:t>
            </a:r>
            <a:r>
              <a:rPr lang="en-US" altLang="ko-KR" dirty="0">
                <a:latin typeface="+mj-ea"/>
                <a:ea typeface="+mj-ea"/>
              </a:rPr>
              <a:t>A</a:t>
            </a:r>
            <a:r>
              <a:rPr lang="ko-KR" altLang="en-US" dirty="0">
                <a:latin typeface="+mj-ea"/>
                <a:ea typeface="+mj-ea"/>
              </a:rPr>
              <a:t>등급 위험지역 </a:t>
            </a:r>
            <a:r>
              <a:rPr lang="en-US" altLang="ko-KR" dirty="0">
                <a:latin typeface="+mj-ea"/>
                <a:ea typeface="+mj-ea"/>
              </a:rPr>
              <a:t>41</a:t>
            </a:r>
            <a:r>
              <a:rPr lang="ko-KR" altLang="en-US" dirty="0">
                <a:latin typeface="+mj-ea"/>
                <a:ea typeface="+mj-ea"/>
              </a:rPr>
              <a:t>개 도출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어린이 보호구역 외 </a:t>
            </a:r>
            <a:r>
              <a:rPr lang="en-US" altLang="ko-KR" dirty="0">
                <a:latin typeface="+mj-ea"/>
                <a:ea typeface="+mj-ea"/>
              </a:rPr>
              <a:t>A</a:t>
            </a:r>
            <a:r>
              <a:rPr lang="ko-KR" altLang="en-US" dirty="0">
                <a:latin typeface="+mj-ea"/>
                <a:ea typeface="+mj-ea"/>
              </a:rPr>
              <a:t>등급 위험지역 </a:t>
            </a:r>
            <a:r>
              <a:rPr lang="en-US" altLang="ko-KR" dirty="0">
                <a:latin typeface="+mj-ea"/>
                <a:ea typeface="+mj-ea"/>
              </a:rPr>
              <a:t>54</a:t>
            </a:r>
            <a:r>
              <a:rPr lang="ko-KR" altLang="en-US" dirty="0">
                <a:latin typeface="+mj-ea"/>
                <a:ea typeface="+mj-ea"/>
              </a:rPr>
              <a:t>개 도출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9DA90C-E588-458F-82DA-76E6EA31DEA6}"/>
              </a:ext>
            </a:extLst>
          </p:cNvPr>
          <p:cNvSpPr txBox="1"/>
          <p:nvPr/>
        </p:nvSpPr>
        <p:spPr>
          <a:xfrm>
            <a:off x="3560690" y="1000099"/>
            <a:ext cx="5160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오산시 어린이 교통사고 위험지역 예측결과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95D478-EE94-4123-A9B6-8FD3E64970C8}"/>
              </a:ext>
            </a:extLst>
          </p:cNvPr>
          <p:cNvSpPr/>
          <p:nvPr/>
        </p:nvSpPr>
        <p:spPr>
          <a:xfrm>
            <a:off x="1497092" y="4985688"/>
            <a:ext cx="193963" cy="175491"/>
          </a:xfrm>
          <a:prstGeom prst="ellipse">
            <a:avLst/>
          </a:prstGeom>
          <a:solidFill>
            <a:srgbClr val="C3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C39FE7-7D27-486D-BE11-53D63C417B39}"/>
              </a:ext>
            </a:extLst>
          </p:cNvPr>
          <p:cNvSpPr/>
          <p:nvPr/>
        </p:nvSpPr>
        <p:spPr>
          <a:xfrm>
            <a:off x="1691055" y="4933826"/>
            <a:ext cx="3270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등급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–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어린이 보호구역 내 사고 위험 지역 </a:t>
            </a:r>
            <a:endParaRPr lang="ko-KR" altLang="en-US" sz="1200" dirty="0">
              <a:latin typeface="+mj-ea"/>
              <a:ea typeface="+mj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C3603E9-FE95-4497-9A01-9DEBFDEF4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27829"/>
              </p:ext>
            </p:extLst>
          </p:nvPr>
        </p:nvGraphicFramePr>
        <p:xfrm>
          <a:off x="6149794" y="1589461"/>
          <a:ext cx="5315055" cy="342855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13490">
                  <a:extLst>
                    <a:ext uri="{9D8B030D-6E8A-4147-A177-3AD203B41FA5}">
                      <a16:colId xmlns:a16="http://schemas.microsoft.com/office/drawing/2014/main" val="988225442"/>
                    </a:ext>
                  </a:extLst>
                </a:gridCol>
                <a:gridCol w="972766">
                  <a:extLst>
                    <a:ext uri="{9D8B030D-6E8A-4147-A177-3AD203B41FA5}">
                      <a16:colId xmlns:a16="http://schemas.microsoft.com/office/drawing/2014/main" val="311018129"/>
                    </a:ext>
                  </a:extLst>
                </a:gridCol>
                <a:gridCol w="865762">
                  <a:extLst>
                    <a:ext uri="{9D8B030D-6E8A-4147-A177-3AD203B41FA5}">
                      <a16:colId xmlns:a16="http://schemas.microsoft.com/office/drawing/2014/main" val="658009862"/>
                    </a:ext>
                  </a:extLst>
                </a:gridCol>
                <a:gridCol w="963037">
                  <a:extLst>
                    <a:ext uri="{9D8B030D-6E8A-4147-A177-3AD203B41FA5}">
                      <a16:colId xmlns:a16="http://schemas.microsoft.com/office/drawing/2014/main" val="1964724976"/>
                    </a:ext>
                  </a:extLst>
                </a:gridCol>
              </a:tblGrid>
              <a:tr h="512313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    어린이</a:t>
                      </a:r>
                      <a:endParaRPr lang="en-US" altLang="ko-KR" sz="1200" b="1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r" fontAlgn="ctr"/>
                      <a:r>
                        <a:rPr lang="ko-KR" alt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     보호구역</a:t>
                      </a:r>
                      <a:endParaRPr lang="en-US" altLang="ko-KR" sz="1200" b="1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 등급 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해당 없음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해당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총합계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285590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 –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사고 위험 지역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solidFill>
                      <a:srgbClr val="FF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41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9684044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 –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사고 경고 지역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solidFill>
                      <a:srgbClr val="FFC000">
                        <a:alpha val="4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8799383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 –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사고 발생 가능 지역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324309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D –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사고 발생 확률 낮음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8750481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N –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사고 발생 확률 희박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2265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2553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3315672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 –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사고 요인 해당 없음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1936633"/>
                  </a:ext>
                </a:extLst>
              </a:tr>
              <a:tr h="4100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총합계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3869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641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4510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67385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6DC761-E6B8-4DD0-B180-044E777E8614}"/>
              </a:ext>
            </a:extLst>
          </p:cNvPr>
          <p:cNvSpPr/>
          <p:nvPr/>
        </p:nvSpPr>
        <p:spPr>
          <a:xfrm>
            <a:off x="6149795" y="2174138"/>
            <a:ext cx="5315054" cy="4065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14C6C7A-57BA-46ED-AF0D-1C30E6CD6F00}"/>
              </a:ext>
            </a:extLst>
          </p:cNvPr>
          <p:cNvSpPr/>
          <p:nvPr/>
        </p:nvSpPr>
        <p:spPr>
          <a:xfrm>
            <a:off x="1498770" y="5218472"/>
            <a:ext cx="193963" cy="1754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862CA3-70B5-4A5C-8818-716A6A46FB02}"/>
              </a:ext>
            </a:extLst>
          </p:cNvPr>
          <p:cNvSpPr/>
          <p:nvPr/>
        </p:nvSpPr>
        <p:spPr>
          <a:xfrm>
            <a:off x="1692733" y="5166610"/>
            <a:ext cx="3270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등급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–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어린이 보호구역 외 사고 위험 지역 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DD2E9-5BAB-4F8F-A6DA-A9FF5286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08" y="1621792"/>
            <a:ext cx="4639163" cy="31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3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298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04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결과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예측 결과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9DA90C-E588-458F-82DA-76E6EA31DEA6}"/>
              </a:ext>
            </a:extLst>
          </p:cNvPr>
          <p:cNvSpPr txBox="1"/>
          <p:nvPr/>
        </p:nvSpPr>
        <p:spPr>
          <a:xfrm>
            <a:off x="258366" y="844475"/>
            <a:ext cx="7024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오산시 어린이 보호구역 외 </a:t>
            </a:r>
            <a:r>
              <a:rPr lang="en-US" altLang="ko-KR" sz="2000" b="1" dirty="0">
                <a:latin typeface="+mj-ea"/>
                <a:ea typeface="+mj-ea"/>
              </a:rPr>
              <a:t>A</a:t>
            </a:r>
            <a:r>
              <a:rPr lang="ko-KR" altLang="en-US" sz="2000" b="1" dirty="0">
                <a:latin typeface="+mj-ea"/>
                <a:ea typeface="+mj-ea"/>
              </a:rPr>
              <a:t>등급 위험지역 상위 </a:t>
            </a:r>
            <a:r>
              <a:rPr lang="en-US" altLang="ko-KR" sz="2000" b="1" dirty="0">
                <a:latin typeface="+mj-ea"/>
                <a:ea typeface="+mj-ea"/>
              </a:rPr>
              <a:t>20</a:t>
            </a:r>
            <a:r>
              <a:rPr lang="ko-KR" altLang="en-US" sz="2000" b="1" dirty="0">
                <a:latin typeface="+mj-ea"/>
                <a:ea typeface="+mj-ea"/>
              </a:rPr>
              <a:t>개 도출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EC0D4FE-19CC-4FB2-BF31-FC643D5DB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462821"/>
              </p:ext>
            </p:extLst>
          </p:nvPr>
        </p:nvGraphicFramePr>
        <p:xfrm>
          <a:off x="290375" y="1343021"/>
          <a:ext cx="11649581" cy="5198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762">
                  <a:extLst>
                    <a:ext uri="{9D8B030D-6E8A-4147-A177-3AD203B41FA5}">
                      <a16:colId xmlns:a16="http://schemas.microsoft.com/office/drawing/2014/main" val="2242337664"/>
                    </a:ext>
                  </a:extLst>
                </a:gridCol>
                <a:gridCol w="1771698">
                  <a:extLst>
                    <a:ext uri="{9D8B030D-6E8A-4147-A177-3AD203B41FA5}">
                      <a16:colId xmlns:a16="http://schemas.microsoft.com/office/drawing/2014/main" val="4262075172"/>
                    </a:ext>
                  </a:extLst>
                </a:gridCol>
                <a:gridCol w="480762">
                  <a:extLst>
                    <a:ext uri="{9D8B030D-6E8A-4147-A177-3AD203B41FA5}">
                      <a16:colId xmlns:a16="http://schemas.microsoft.com/office/drawing/2014/main" val="1397234872"/>
                    </a:ext>
                  </a:extLst>
                </a:gridCol>
                <a:gridCol w="480762">
                  <a:extLst>
                    <a:ext uri="{9D8B030D-6E8A-4147-A177-3AD203B41FA5}">
                      <a16:colId xmlns:a16="http://schemas.microsoft.com/office/drawing/2014/main" val="3105549660"/>
                    </a:ext>
                  </a:extLst>
                </a:gridCol>
                <a:gridCol w="480762">
                  <a:extLst>
                    <a:ext uri="{9D8B030D-6E8A-4147-A177-3AD203B41FA5}">
                      <a16:colId xmlns:a16="http://schemas.microsoft.com/office/drawing/2014/main" val="450350515"/>
                    </a:ext>
                  </a:extLst>
                </a:gridCol>
                <a:gridCol w="480762">
                  <a:extLst>
                    <a:ext uri="{9D8B030D-6E8A-4147-A177-3AD203B41FA5}">
                      <a16:colId xmlns:a16="http://schemas.microsoft.com/office/drawing/2014/main" val="3143519107"/>
                    </a:ext>
                  </a:extLst>
                </a:gridCol>
                <a:gridCol w="547535">
                  <a:extLst>
                    <a:ext uri="{9D8B030D-6E8A-4147-A177-3AD203B41FA5}">
                      <a16:colId xmlns:a16="http://schemas.microsoft.com/office/drawing/2014/main" val="1672092878"/>
                    </a:ext>
                  </a:extLst>
                </a:gridCol>
                <a:gridCol w="551986">
                  <a:extLst>
                    <a:ext uri="{9D8B030D-6E8A-4147-A177-3AD203B41FA5}">
                      <a16:colId xmlns:a16="http://schemas.microsoft.com/office/drawing/2014/main" val="1819294530"/>
                    </a:ext>
                  </a:extLst>
                </a:gridCol>
                <a:gridCol w="670918">
                  <a:extLst>
                    <a:ext uri="{9D8B030D-6E8A-4147-A177-3AD203B41FA5}">
                      <a16:colId xmlns:a16="http://schemas.microsoft.com/office/drawing/2014/main" val="3415403879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68001801"/>
                    </a:ext>
                  </a:extLst>
                </a:gridCol>
                <a:gridCol w="547535">
                  <a:extLst>
                    <a:ext uri="{9D8B030D-6E8A-4147-A177-3AD203B41FA5}">
                      <a16:colId xmlns:a16="http://schemas.microsoft.com/office/drawing/2014/main" val="3665590140"/>
                    </a:ext>
                  </a:extLst>
                </a:gridCol>
                <a:gridCol w="547535">
                  <a:extLst>
                    <a:ext uri="{9D8B030D-6E8A-4147-A177-3AD203B41FA5}">
                      <a16:colId xmlns:a16="http://schemas.microsoft.com/office/drawing/2014/main" val="3144660079"/>
                    </a:ext>
                  </a:extLst>
                </a:gridCol>
                <a:gridCol w="4184413">
                  <a:extLst>
                    <a:ext uri="{9D8B030D-6E8A-4147-A177-3AD203B41FA5}">
                      <a16:colId xmlns:a16="http://schemas.microsoft.com/office/drawing/2014/main" val="3188236562"/>
                    </a:ext>
                  </a:extLst>
                </a:gridCol>
              </a:tblGrid>
              <a:tr h="2137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위험순위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</a:rPr>
                        <a:t>시설명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주소지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위험등급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상세위치정보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위험요인 데이터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비고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42408"/>
                  </a:ext>
                </a:extLst>
              </a:tr>
              <a:tr h="427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경도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사고이력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횡단보도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불법주정차</a:t>
                      </a:r>
                      <a:br>
                        <a:rPr lang="ko-KR" altLang="en-US" sz="900" b="1" u="none" strike="noStrike" dirty="0">
                          <a:effectLst/>
                        </a:rPr>
                      </a:br>
                      <a:r>
                        <a:rPr lang="ko-KR" altLang="en-US" sz="900" b="1" u="none" strike="noStrike" dirty="0">
                          <a:effectLst/>
                        </a:rPr>
                        <a:t>단속이력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effectLst/>
                        </a:rPr>
                        <a:t>cctv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과속방지턱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신호등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50746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운산초등학교</a:t>
                      </a:r>
                      <a:r>
                        <a:rPr lang="ko-KR" altLang="en-US" sz="800" u="none" strike="noStrike" dirty="0">
                          <a:effectLst/>
                        </a:rPr>
                        <a:t> 부근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3828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37.15242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127.0771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다수의 아파트단지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어린이공원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561779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화성오산교육지원청</a:t>
                      </a:r>
                      <a:r>
                        <a:rPr lang="ko-KR" altLang="en-US" sz="800" u="none" strike="noStrike" dirty="0">
                          <a:effectLst/>
                        </a:rPr>
                        <a:t> 부근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3098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37.18842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127.0634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안전시설물 부재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481608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운암</a:t>
                      </a:r>
                      <a:r>
                        <a:rPr lang="ko-KR" altLang="en-US" sz="800" u="none" strike="noStrike" dirty="0">
                          <a:effectLst/>
                        </a:rPr>
                        <a:t> 제</a:t>
                      </a:r>
                      <a:r>
                        <a:rPr lang="en-US" altLang="ko-KR" sz="800" u="none" strike="noStrike" dirty="0">
                          <a:effectLst/>
                        </a:rPr>
                        <a:t>2 </a:t>
                      </a:r>
                      <a:r>
                        <a:rPr lang="ko-KR" altLang="en-US" sz="800" u="none" strike="noStrike" dirty="0">
                          <a:effectLst/>
                        </a:rPr>
                        <a:t>근린공원 부근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3863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37.14792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아파트 단지 및 공원 존재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안전시설물 부재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710727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르노 삼성 자동차 오산 대리점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3639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37.15511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안전시설물 부재</a:t>
                      </a:r>
                      <a:r>
                        <a:rPr lang="en-US" altLang="ko-KR" sz="800" u="none" strike="noStrike" dirty="0">
                          <a:effectLst/>
                        </a:rPr>
                        <a:t>, 300M</a:t>
                      </a:r>
                      <a:r>
                        <a:rPr lang="ko-KR" altLang="en-US" sz="800" u="none" strike="noStrike" dirty="0">
                          <a:effectLst/>
                        </a:rPr>
                        <a:t>내 근린공원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698580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고현 현대 아이파크 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3850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37.1362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127.0783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주변 다수의 아파트 단지 존재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주변 교차로 존재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925262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고현 현대 아이파크 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3849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37.1353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다수의 아파트 단지 존재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주변 교차로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696686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오산 중앙교회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2902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37.14876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127.0614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어린이 체육시설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904386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금암마을 휴먼시아 </a:t>
                      </a:r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r>
                        <a:rPr lang="ko-KR" altLang="en-US" sz="800" u="none" strike="noStrike">
                          <a:effectLst/>
                        </a:rPr>
                        <a:t>단지 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37.17573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127.0443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불법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주정차</a:t>
                      </a:r>
                      <a:r>
                        <a:rPr lang="ko-KR" altLang="en-US" sz="800" u="none" strike="noStrike" dirty="0">
                          <a:effectLst/>
                        </a:rPr>
                        <a:t> 단속 이력 다수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주변 다수의 아파트 단지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807128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원동 푸르지오 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37.1353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127.0806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다수의 아파트단지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672614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시립 은여울 어린이집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3236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37.17041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불법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주정차</a:t>
                      </a:r>
                      <a:r>
                        <a:rPr lang="ko-KR" altLang="en-US" sz="800" u="none" strike="noStrike" dirty="0">
                          <a:effectLst/>
                        </a:rPr>
                        <a:t> 단속 이력 다수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주변 다수의 아파트 단지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027548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오산교회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3358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37.14337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127.0682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오산역</a:t>
                      </a:r>
                      <a:r>
                        <a:rPr lang="ko-KR" altLang="en-US" sz="800" u="none" strike="noStrike" dirty="0">
                          <a:effectLst/>
                        </a:rPr>
                        <a:t> 부근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불법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주장차</a:t>
                      </a:r>
                      <a:r>
                        <a:rPr lang="ko-KR" altLang="en-US" sz="800" u="none" strike="noStrike" dirty="0">
                          <a:effectLst/>
                        </a:rPr>
                        <a:t> 단속 이력에 비해 안전시설물의 개수가 부족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770085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오산대학교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37.15237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불법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주정차</a:t>
                      </a:r>
                      <a:r>
                        <a:rPr lang="ko-KR" altLang="en-US" sz="800" u="none" strike="noStrike" dirty="0">
                          <a:effectLst/>
                        </a:rPr>
                        <a:t> 단속 이력 다수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559771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성산초등학교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3131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37.14877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127.0648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다수의 교회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394689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대남아파트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3678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37.13798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다수의 아파트 단지 존재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불법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주장차</a:t>
                      </a:r>
                      <a:r>
                        <a:rPr lang="ko-KR" altLang="en-US" sz="800" u="none" strike="noStrike" dirty="0">
                          <a:effectLst/>
                        </a:rPr>
                        <a:t> 단속 이력에 비해 안전시설물의 개수가 부족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439697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오산중앙감리교회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3211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37.14787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127.0659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오산역</a:t>
                      </a:r>
                      <a:r>
                        <a:rPr lang="ko-KR" altLang="en-US" sz="800" u="none" strike="noStrike" dirty="0">
                          <a:effectLst/>
                        </a:rPr>
                        <a:t> 부근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주변 초등학교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35835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LG </a:t>
                      </a:r>
                      <a:r>
                        <a:rPr lang="ko-KR" altLang="en-US" sz="800" u="none" strike="noStrike">
                          <a:effectLst/>
                        </a:rPr>
                        <a:t>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4086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37.13171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127.0851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다수의 아파트 단지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948221"/>
                  </a:ext>
                </a:extLst>
              </a:tr>
              <a:tr h="35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원동대림 </a:t>
                      </a:r>
                      <a:r>
                        <a:rPr lang="en-US" altLang="ko-KR" sz="800" u="none" strike="noStrike">
                          <a:effectLst/>
                        </a:rPr>
                        <a:t>E</a:t>
                      </a:r>
                      <a:r>
                        <a:rPr lang="ko-KR" altLang="en-US" sz="800" u="none" strike="noStrike">
                          <a:effectLst/>
                        </a:rPr>
                        <a:t>편한 세상 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</a:rPr>
                        <a:t>단지 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3489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37.13797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불법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주정차</a:t>
                      </a:r>
                      <a:r>
                        <a:rPr lang="ko-KR" altLang="en-US" sz="800" u="none" strike="noStrike" dirty="0">
                          <a:effectLst/>
                        </a:rPr>
                        <a:t> 단속 이력 다수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주변 다수의 아파트 단지 존재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주변 초등학교 및 유치원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67595"/>
                  </a:ext>
                </a:extLst>
              </a:tr>
              <a:tr h="3543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원동대림 </a:t>
                      </a:r>
                      <a:r>
                        <a:rPr lang="en-US" altLang="ko-KR" sz="800" u="none" strike="noStrike">
                          <a:effectLst/>
                        </a:rPr>
                        <a:t>E</a:t>
                      </a:r>
                      <a:r>
                        <a:rPr lang="ko-KR" altLang="en-US" sz="800" u="none" strike="noStrike">
                          <a:effectLst/>
                        </a:rPr>
                        <a:t>편한 세상 </a:t>
                      </a:r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</a:rPr>
                        <a:t>단지 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3558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37.14068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340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불법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주정차</a:t>
                      </a:r>
                      <a:r>
                        <a:rPr lang="ko-KR" altLang="en-US" sz="800" u="none" strike="noStrike" dirty="0">
                          <a:effectLst/>
                        </a:rPr>
                        <a:t> 단속 이력 다수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주변 다수의 아파트 단지 존재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주변 초등학교 및 유치원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745795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운암 청구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</a:rPr>
                        <a:t>차 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3823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37.14791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안전시설물 부재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근처 근린공원 존재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주변 다수의 아파트 단지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40095"/>
                  </a:ext>
                </a:extLst>
              </a:tr>
              <a:tr h="21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KFC </a:t>
                      </a:r>
                      <a:r>
                        <a:rPr lang="ko-KR" altLang="en-US" sz="800" u="none" strike="noStrike">
                          <a:effectLst/>
                        </a:rPr>
                        <a:t>오산 </a:t>
                      </a:r>
                      <a:r>
                        <a:rPr lang="en-US" altLang="ko-KR" sz="800" u="none" strike="noStrike">
                          <a:effectLst/>
                        </a:rPr>
                        <a:t>DT</a:t>
                      </a:r>
                      <a:r>
                        <a:rPr lang="ko-KR" altLang="en-US" sz="800" u="none" strike="noStrike">
                          <a:effectLst/>
                        </a:rPr>
                        <a:t>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37.13709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불법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주정차</a:t>
                      </a:r>
                      <a:r>
                        <a:rPr lang="ko-KR" altLang="en-US" sz="800" u="none" strike="noStrike" dirty="0">
                          <a:effectLst/>
                        </a:rPr>
                        <a:t> 단속 이력 다수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주변 다수의 아파트 단지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16" marR="6016" marT="601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51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39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298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04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결과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예측 결과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9DA90C-E588-458F-82DA-76E6EA31DEA6}"/>
              </a:ext>
            </a:extLst>
          </p:cNvPr>
          <p:cNvSpPr txBox="1"/>
          <p:nvPr/>
        </p:nvSpPr>
        <p:spPr>
          <a:xfrm>
            <a:off x="258366" y="844475"/>
            <a:ext cx="7024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오산시 어린이 보호구역 내 </a:t>
            </a:r>
            <a:r>
              <a:rPr lang="en-US" altLang="ko-KR" sz="2000" b="1" dirty="0">
                <a:latin typeface="+mj-ea"/>
                <a:ea typeface="+mj-ea"/>
              </a:rPr>
              <a:t>A</a:t>
            </a:r>
            <a:r>
              <a:rPr lang="ko-KR" altLang="en-US" sz="2000" b="1" dirty="0">
                <a:latin typeface="+mj-ea"/>
                <a:ea typeface="+mj-ea"/>
              </a:rPr>
              <a:t>등급 위험지역 상위 </a:t>
            </a:r>
            <a:r>
              <a:rPr lang="en-US" altLang="ko-KR" sz="2000" b="1" dirty="0">
                <a:latin typeface="+mj-ea"/>
                <a:ea typeface="+mj-ea"/>
              </a:rPr>
              <a:t>20</a:t>
            </a:r>
            <a:r>
              <a:rPr lang="ko-KR" altLang="en-US" sz="2000" b="1" dirty="0">
                <a:latin typeface="+mj-ea"/>
                <a:ea typeface="+mj-ea"/>
              </a:rPr>
              <a:t>개 도출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8461F5-4159-456C-B4DA-C53EB4CEF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14040"/>
              </p:ext>
            </p:extLst>
          </p:nvPr>
        </p:nvGraphicFramePr>
        <p:xfrm>
          <a:off x="339512" y="1357949"/>
          <a:ext cx="11512976" cy="5037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181">
                  <a:extLst>
                    <a:ext uri="{9D8B030D-6E8A-4147-A177-3AD203B41FA5}">
                      <a16:colId xmlns:a16="http://schemas.microsoft.com/office/drawing/2014/main" val="3768728607"/>
                    </a:ext>
                  </a:extLst>
                </a:gridCol>
                <a:gridCol w="1945954">
                  <a:extLst>
                    <a:ext uri="{9D8B030D-6E8A-4147-A177-3AD203B41FA5}">
                      <a16:colId xmlns:a16="http://schemas.microsoft.com/office/drawing/2014/main" val="2158431476"/>
                    </a:ext>
                  </a:extLst>
                </a:gridCol>
                <a:gridCol w="502181">
                  <a:extLst>
                    <a:ext uri="{9D8B030D-6E8A-4147-A177-3AD203B41FA5}">
                      <a16:colId xmlns:a16="http://schemas.microsoft.com/office/drawing/2014/main" val="677289585"/>
                    </a:ext>
                  </a:extLst>
                </a:gridCol>
                <a:gridCol w="502181">
                  <a:extLst>
                    <a:ext uri="{9D8B030D-6E8A-4147-A177-3AD203B41FA5}">
                      <a16:colId xmlns:a16="http://schemas.microsoft.com/office/drawing/2014/main" val="3312934102"/>
                    </a:ext>
                  </a:extLst>
                </a:gridCol>
                <a:gridCol w="502181">
                  <a:extLst>
                    <a:ext uri="{9D8B030D-6E8A-4147-A177-3AD203B41FA5}">
                      <a16:colId xmlns:a16="http://schemas.microsoft.com/office/drawing/2014/main" val="2424612110"/>
                    </a:ext>
                  </a:extLst>
                </a:gridCol>
                <a:gridCol w="502181">
                  <a:extLst>
                    <a:ext uri="{9D8B030D-6E8A-4147-A177-3AD203B41FA5}">
                      <a16:colId xmlns:a16="http://schemas.microsoft.com/office/drawing/2014/main" val="3062120413"/>
                    </a:ext>
                  </a:extLst>
                </a:gridCol>
                <a:gridCol w="557979">
                  <a:extLst>
                    <a:ext uri="{9D8B030D-6E8A-4147-A177-3AD203B41FA5}">
                      <a16:colId xmlns:a16="http://schemas.microsoft.com/office/drawing/2014/main" val="491493713"/>
                    </a:ext>
                  </a:extLst>
                </a:gridCol>
                <a:gridCol w="604478">
                  <a:extLst>
                    <a:ext uri="{9D8B030D-6E8A-4147-A177-3AD203B41FA5}">
                      <a16:colId xmlns:a16="http://schemas.microsoft.com/office/drawing/2014/main" val="1736096177"/>
                    </a:ext>
                  </a:extLst>
                </a:gridCol>
                <a:gridCol w="599829">
                  <a:extLst>
                    <a:ext uri="{9D8B030D-6E8A-4147-A177-3AD203B41FA5}">
                      <a16:colId xmlns:a16="http://schemas.microsoft.com/office/drawing/2014/main" val="1075576285"/>
                    </a:ext>
                  </a:extLst>
                </a:gridCol>
                <a:gridCol w="557979">
                  <a:extLst>
                    <a:ext uri="{9D8B030D-6E8A-4147-A177-3AD203B41FA5}">
                      <a16:colId xmlns:a16="http://schemas.microsoft.com/office/drawing/2014/main" val="1954227830"/>
                    </a:ext>
                  </a:extLst>
                </a:gridCol>
                <a:gridCol w="673349">
                  <a:extLst>
                    <a:ext uri="{9D8B030D-6E8A-4147-A177-3AD203B41FA5}">
                      <a16:colId xmlns:a16="http://schemas.microsoft.com/office/drawing/2014/main" val="2884930771"/>
                    </a:ext>
                  </a:extLst>
                </a:gridCol>
                <a:gridCol w="442609">
                  <a:extLst>
                    <a:ext uri="{9D8B030D-6E8A-4147-A177-3AD203B41FA5}">
                      <a16:colId xmlns:a16="http://schemas.microsoft.com/office/drawing/2014/main" val="275981742"/>
                    </a:ext>
                  </a:extLst>
                </a:gridCol>
                <a:gridCol w="3619894">
                  <a:extLst>
                    <a:ext uri="{9D8B030D-6E8A-4147-A177-3AD203B41FA5}">
                      <a16:colId xmlns:a16="http://schemas.microsoft.com/office/drawing/2014/main" val="3227929918"/>
                    </a:ext>
                  </a:extLst>
                </a:gridCol>
              </a:tblGrid>
              <a:tr h="2190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위험순위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</a:rPr>
                        <a:t>시설명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주소지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위험등급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상세위치정보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위험요인 데이터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비고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138681"/>
                  </a:ext>
                </a:extLst>
              </a:tr>
              <a:tr h="438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위도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경도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사고이력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횡단보도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불법주정차</a:t>
                      </a:r>
                      <a:br>
                        <a:rPr lang="ko-KR" altLang="en-US" sz="900" b="1" u="none" strike="noStrike" dirty="0">
                          <a:effectLst/>
                        </a:rPr>
                      </a:br>
                      <a:r>
                        <a:rPr lang="ko-KR" altLang="en-US" sz="900" b="1" u="none" strike="noStrike" dirty="0">
                          <a:effectLst/>
                        </a:rPr>
                        <a:t>단속이력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effectLst/>
                        </a:rPr>
                        <a:t>cctv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과속방지턱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신호등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21615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외환은행 오산중앙점 부근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3681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37.14069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사고이력 및 불법 주정차 단속이력 다수</a:t>
                      </a:r>
                      <a:r>
                        <a:rPr lang="en-US" altLang="ko-KR" sz="800" u="none" strike="noStrike">
                          <a:effectLst/>
                        </a:rPr>
                        <a:t>, 200M</a:t>
                      </a:r>
                      <a:r>
                        <a:rPr lang="ko-KR" altLang="en-US" sz="800" u="none" strike="noStrike">
                          <a:effectLst/>
                        </a:rPr>
                        <a:t>내 학교 및 아파트 존재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593142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오산대역 부근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2925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37.16949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사고이력 및 불법 주정차 단속이력 다수</a:t>
                      </a:r>
                      <a:r>
                        <a:rPr lang="en-US" altLang="ko-KR" sz="800" u="none" strike="noStrike">
                          <a:effectLst/>
                        </a:rPr>
                        <a:t>, 300M</a:t>
                      </a:r>
                      <a:r>
                        <a:rPr lang="ko-KR" altLang="en-US" sz="800" u="none" strike="noStrike">
                          <a:effectLst/>
                        </a:rPr>
                        <a:t>내 어린이공원 존재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452653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스타벅스 오산시청점 부근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3689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300M</a:t>
                      </a:r>
                      <a:r>
                        <a:rPr lang="ko-KR" altLang="en-US" sz="800" u="none" strike="noStrike">
                          <a:effectLst/>
                        </a:rPr>
                        <a:t>내 어린이공원 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</a:rPr>
                        <a:t>개 존재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683514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동부삼환아파트</a:t>
                      </a:r>
                      <a:r>
                        <a:rPr lang="ko-KR" altLang="en-US" sz="800" u="none" strike="noStrike" dirty="0">
                          <a:effectLst/>
                        </a:rPr>
                        <a:t> 부근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3415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37.13256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주변 다수 아파트 단지 존재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376042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운천중학교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3874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37.15783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127.0782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주변 초등학교 및 유치원 존재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아파트 단지 근처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86807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오산 대우아파트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3145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37.16139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주변 초등학교 및 어린이공원 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</a:rPr>
                        <a:t>개 존재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아파트 단지 근처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805535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운암주공 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</a:rPr>
                        <a:t>단지 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3831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37.15512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127.0771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주변 다수 아파트 단지 존재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주변 초등학교 및 어린이공원 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</a:rPr>
                        <a:t>개 존재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9569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성산초등학교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3212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37.14877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127.0659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주변 초등학교 및 유치원 존재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280693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원동 제 </a:t>
                      </a:r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</a:rPr>
                        <a:t>어린이 공원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3483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37.13256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주변 다수 아파트 단지 존재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237689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운천초등학교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3872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37.15603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127.0782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주변 초등학교 및 유치원 존재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아파트 단지 근처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819872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잔다리마을 휴먼시아 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</a:rPr>
                        <a:t>단지 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1580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37.18203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127.0409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불법 주정차 단속이력 다수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주변 초등학교 존재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아파트 단지 근처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384981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금암마을 휴먼시아 </a:t>
                      </a:r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r>
                        <a:rPr lang="ko-KR" altLang="en-US" sz="800" u="none" strike="noStrike">
                          <a:effectLst/>
                        </a:rPr>
                        <a:t>단지 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1652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37.17572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127.0421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주변 다수 아파트 단지 존재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초등학교 및 유치원 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</a:rPr>
                        <a:t>개 존재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434907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성호초등학교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3570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37.1515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주변 어린이 공원 및 초등학교 존재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안전 시설물 부재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3515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수청동 제</a:t>
                      </a:r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r>
                        <a:rPr lang="ko-KR" altLang="en-US" sz="800" u="none" strike="noStrike">
                          <a:effectLst/>
                        </a:rPr>
                        <a:t>어린이공원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2853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37.17219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주변 아파트 단지 존재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초등학교 및 유치원 </a:t>
                      </a:r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r>
                        <a:rPr lang="ko-KR" altLang="en-US" sz="800" u="none" strike="noStrike">
                          <a:effectLst/>
                        </a:rPr>
                        <a:t>개 존재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626523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원동 현대힐 스테이트아파트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3614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37.13257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127.0727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다수 아파트 단지 존재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주변 초등학교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유치원 및 어린이공원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488653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남촌 지하차도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3364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37.14878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불법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주정차</a:t>
                      </a:r>
                      <a:r>
                        <a:rPr lang="ko-KR" altLang="en-US" sz="800" u="none" strike="noStrike" dirty="0">
                          <a:effectLst/>
                        </a:rPr>
                        <a:t> 단속이력 다수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115746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오산역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3290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37.14697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84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불법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주정차</a:t>
                      </a:r>
                      <a:r>
                        <a:rPr lang="ko-KR" altLang="en-US" sz="800" u="none" strike="noStrike" dirty="0">
                          <a:effectLst/>
                        </a:rPr>
                        <a:t> 단속이력 다수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안전시설물 부재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496151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오산 고현 초등학교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4049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37.13351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127.084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아파트 단지 존재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697262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시립 수청 어린이집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2489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37.17487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127.0545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아파트 단지 존재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어린이 공원 근처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16755"/>
                  </a:ext>
                </a:extLst>
              </a:tr>
              <a:tr h="219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매홀초등학교 부근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2993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37.16228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127.0624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주변 아파트 단지 존재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어린이 공원 근처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6" marR="6396" marT="6396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28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679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298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04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결과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예측 결과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761CF-9B21-480A-93D6-186EFF27191F}"/>
              </a:ext>
            </a:extLst>
          </p:cNvPr>
          <p:cNvSpPr txBox="1"/>
          <p:nvPr/>
        </p:nvSpPr>
        <p:spPr>
          <a:xfrm>
            <a:off x="258366" y="844475"/>
            <a:ext cx="4661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오산시 </a:t>
            </a:r>
            <a:r>
              <a:rPr lang="en-US" altLang="ko-KR" sz="2000" b="1" dirty="0">
                <a:latin typeface="+mj-ea"/>
                <a:ea typeface="+mj-ea"/>
              </a:rPr>
              <a:t>A</a:t>
            </a:r>
            <a:r>
              <a:rPr lang="ko-KR" altLang="en-US" sz="2000" b="1" dirty="0">
                <a:latin typeface="+mj-ea"/>
                <a:ea typeface="+mj-ea"/>
              </a:rPr>
              <a:t>등급 상위 위험지역 분석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D2982-1037-4B54-B4CE-900B51D3C6F6}"/>
              </a:ext>
            </a:extLst>
          </p:cNvPr>
          <p:cNvSpPr txBox="1"/>
          <p:nvPr/>
        </p:nvSpPr>
        <p:spPr>
          <a:xfrm>
            <a:off x="7253654" y="1547446"/>
            <a:ext cx="4167552" cy="4476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아파트단지 및 어린이공원, 교차로 부근이 상위 위험지역에 다수 존재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불법주정차 단속이력이 많은 곳에서 뚜렷한 위험양상을 보임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사고 다발 지역</a:t>
            </a:r>
            <a:r>
              <a:rPr lang="en-US" altLang="ko-KR" sz="1600" dirty="0"/>
              <a:t>(3</a:t>
            </a:r>
            <a:r>
              <a:rPr lang="ko-KR" altLang="en-US" sz="1600" dirty="0"/>
              <a:t>건 이상</a:t>
            </a:r>
            <a:r>
              <a:rPr lang="en-US" altLang="ko-KR" sz="1600" dirty="0"/>
              <a:t>)</a:t>
            </a:r>
            <a:r>
              <a:rPr lang="ko-KR" altLang="en-US" sz="1600" dirty="0"/>
              <a:t>이나, CCTV 및 과속방지턱 </a:t>
            </a:r>
            <a:r>
              <a:rPr lang="ko-KR" altLang="en-US" sz="1600" dirty="0" err="1"/>
              <a:t>미설치</a:t>
            </a:r>
            <a:r>
              <a:rPr lang="ko-KR" altLang="en-US" sz="1600" dirty="0"/>
              <a:t> 개소 존재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지형</a:t>
            </a:r>
            <a:r>
              <a:rPr lang="en-US" altLang="ko-KR" sz="1600" dirty="0"/>
              <a:t>(</a:t>
            </a:r>
            <a:r>
              <a:rPr lang="ko-KR" altLang="en-US" sz="1600" dirty="0"/>
              <a:t>경사로 및 좁고 급격한 </a:t>
            </a:r>
            <a:r>
              <a:rPr lang="ko-KR" altLang="en-US" sz="1600" dirty="0" err="1"/>
              <a:t>커브길</a:t>
            </a:r>
            <a:r>
              <a:rPr lang="en-US" altLang="ko-KR" sz="1600" dirty="0"/>
              <a:t>) </a:t>
            </a:r>
            <a:r>
              <a:rPr lang="ko-KR" altLang="en-US" sz="1600" dirty="0"/>
              <a:t>및 공원</a:t>
            </a:r>
            <a:r>
              <a:rPr lang="en-US" altLang="ko-KR" sz="1600" dirty="0"/>
              <a:t>, </a:t>
            </a:r>
            <a:r>
              <a:rPr lang="ko-KR" altLang="en-US" sz="1600" dirty="0"/>
              <a:t>아파트 정보 반영 시 더 정확한 결과 도출 가능할 것으로 예상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3BBC2-287B-4699-8E8A-A150AEA43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81" y="1364469"/>
            <a:ext cx="5326150" cy="4527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6EDA3A-2EF0-48B6-80C8-D6C29F80996F}"/>
              </a:ext>
            </a:extLst>
          </p:cNvPr>
          <p:cNvSpPr txBox="1"/>
          <p:nvPr/>
        </p:nvSpPr>
        <p:spPr>
          <a:xfrm>
            <a:off x="-1701107" y="274167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분석 툴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QGIS</a:t>
            </a:r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304F2-142F-44CF-B234-E2E213085EA1}"/>
              </a:ext>
            </a:extLst>
          </p:cNvPr>
          <p:cNvSpPr txBox="1"/>
          <p:nvPr/>
        </p:nvSpPr>
        <p:spPr>
          <a:xfrm>
            <a:off x="3784531" y="5955295"/>
            <a:ext cx="2967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/>
              <a:t>어린이 보호구역 내 위험지역 상위 </a:t>
            </a:r>
            <a:r>
              <a:rPr lang="en-US" altLang="ko-KR" sz="1000" b="1" dirty="0"/>
              <a:t>20</a:t>
            </a:r>
            <a:r>
              <a:rPr lang="ko-KR" altLang="en-US" sz="1000" b="1" dirty="0"/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6D041-AF96-4226-BB54-330AD19CD462}"/>
              </a:ext>
            </a:extLst>
          </p:cNvPr>
          <p:cNvSpPr txBox="1"/>
          <p:nvPr/>
        </p:nvSpPr>
        <p:spPr>
          <a:xfrm>
            <a:off x="1115056" y="5932283"/>
            <a:ext cx="29674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/>
              <a:t>어린이 보호구역 외 위험지역 상위 </a:t>
            </a:r>
            <a:r>
              <a:rPr lang="en-US" altLang="ko-KR" sz="1000" b="1" dirty="0"/>
              <a:t>20</a:t>
            </a:r>
            <a:r>
              <a:rPr lang="ko-KR" altLang="en-US" sz="1000" b="1" dirty="0"/>
              <a:t>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2394C95-390C-45D5-83A3-F705CCD08629}"/>
              </a:ext>
            </a:extLst>
          </p:cNvPr>
          <p:cNvSpPr/>
          <p:nvPr/>
        </p:nvSpPr>
        <p:spPr>
          <a:xfrm>
            <a:off x="3594655" y="5967690"/>
            <a:ext cx="193963" cy="175491"/>
          </a:xfrm>
          <a:prstGeom prst="ellipse">
            <a:avLst/>
          </a:prstGeom>
          <a:solidFill>
            <a:srgbClr val="497C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2CA2E39-BB0F-431A-83E7-47BD0AEC4A78}"/>
              </a:ext>
            </a:extLst>
          </p:cNvPr>
          <p:cNvSpPr/>
          <p:nvPr/>
        </p:nvSpPr>
        <p:spPr>
          <a:xfrm>
            <a:off x="925181" y="5982082"/>
            <a:ext cx="193963" cy="17549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770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363759" y="5645222"/>
            <a:ext cx="4754032" cy="8235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3759" y="4723756"/>
            <a:ext cx="4754032" cy="7459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357AA-EFF1-42D9-A844-82FA4A128E70}"/>
              </a:ext>
            </a:extLst>
          </p:cNvPr>
          <p:cNvSpPr txBox="1"/>
          <p:nvPr/>
        </p:nvSpPr>
        <p:spPr>
          <a:xfrm>
            <a:off x="1542473" y="810615"/>
            <a:ext cx="9375212" cy="37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1600" b="0" i="0" dirty="0">
                <a:solidFill>
                  <a:srgbClr val="0070C0"/>
                </a:solidFill>
                <a:effectLst/>
                <a:latin typeface="+mj-lt"/>
                <a:ea typeface="맑은 고딕" panose="020B0503020000020004" pitchFamily="50" charset="-127"/>
              </a:rPr>
              <a:t>다양한 데이터를 융합하고 활용하여 인공지능 기반 오산시 어린이 교통사고 위험지역 도출</a:t>
            </a:r>
            <a:endParaRPr lang="ko-KR" altLang="en-US" sz="1600" b="1" dirty="0">
              <a:solidFill>
                <a:srgbClr val="0070C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53766C-AAEF-428A-B5DD-B77924CF90A6}"/>
              </a:ext>
            </a:extLst>
          </p:cNvPr>
          <p:cNvSpPr txBox="1"/>
          <p:nvPr/>
        </p:nvSpPr>
        <p:spPr>
          <a:xfrm>
            <a:off x="494029" y="5645222"/>
            <a:ext cx="449349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+mj-lt"/>
                <a:ea typeface="맑은 고딕" panose="020B0503020000020004" pitchFamily="50" charset="-127"/>
              </a:rPr>
              <a:t>어린이 보호구역 외 교통사고 위험 지역 도출 및 교통안전시설물 우선 설치 지역 방향 제시</a:t>
            </a:r>
            <a:endParaRPr lang="ko-KR" alt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A9675-5581-47ED-9719-313E013E24CD}"/>
              </a:ext>
            </a:extLst>
          </p:cNvPr>
          <p:cNvSpPr txBox="1"/>
          <p:nvPr/>
        </p:nvSpPr>
        <p:spPr>
          <a:xfrm>
            <a:off x="806565" y="4888956"/>
            <a:ext cx="3868420" cy="37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+mj-lt"/>
                <a:ea typeface="맑은 고딕" panose="020B0503020000020004" pitchFamily="50" charset="-127"/>
              </a:rPr>
              <a:t>빅데이터 분석을 통해 위험 요인 도출</a:t>
            </a:r>
            <a:endParaRPr lang="ko-KR" altLang="en-US" sz="16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876953-32F7-4049-923B-C476B6CABF9C}"/>
              </a:ext>
            </a:extLst>
          </p:cNvPr>
          <p:cNvSpPr txBox="1"/>
          <p:nvPr/>
        </p:nvSpPr>
        <p:spPr>
          <a:xfrm>
            <a:off x="5348110" y="4937504"/>
            <a:ext cx="6121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위험 요인 분석을 통한 어린이 교통사고 예방을 위한 방향 제안 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5258161" y="5718440"/>
            <a:ext cx="6570080" cy="663704"/>
            <a:chOff x="5408808" y="5607322"/>
            <a:chExt cx="6570080" cy="66370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F59DB9-0095-4260-9675-5D1A90A0FF04}"/>
                </a:ext>
              </a:extLst>
            </p:cNvPr>
            <p:cNvSpPr txBox="1"/>
            <p:nvPr/>
          </p:nvSpPr>
          <p:spPr>
            <a:xfrm>
              <a:off x="5408808" y="5607322"/>
              <a:ext cx="5659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어린이 보호구역 외 어린이 교통사고 위험지역 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20</a:t>
              </a:r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개소 제시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A0EC6F-7340-407F-BBC9-4F5C84717947}"/>
                </a:ext>
              </a:extLst>
            </p:cNvPr>
            <p:cNvSpPr txBox="1"/>
            <p:nvPr/>
          </p:nvSpPr>
          <p:spPr>
            <a:xfrm>
              <a:off x="5418720" y="5932472"/>
              <a:ext cx="6560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기존 어린이 보호구역 중 교통안전시설물 우선 설치 지역 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20</a:t>
              </a:r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개소 제시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2265A53-CBE0-4665-86F1-FA4C15AD01B7}"/>
              </a:ext>
            </a:extLst>
          </p:cNvPr>
          <p:cNvGrpSpPr/>
          <p:nvPr/>
        </p:nvGrpSpPr>
        <p:grpSpPr>
          <a:xfrm>
            <a:off x="2880175" y="1341812"/>
            <a:ext cx="6386120" cy="2929455"/>
            <a:chOff x="807123" y="1755049"/>
            <a:chExt cx="10720176" cy="49175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2C261F3-0207-48FE-821C-3F95F0B5C882}"/>
                </a:ext>
              </a:extLst>
            </p:cNvPr>
            <p:cNvSpPr/>
            <p:nvPr/>
          </p:nvSpPr>
          <p:spPr>
            <a:xfrm>
              <a:off x="4072905" y="1755049"/>
              <a:ext cx="4037766" cy="878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+mj-lt"/>
                  <a:ea typeface="맑은 고딕" panose="020B0503020000020004" pitchFamily="50" charset="-127"/>
                </a:rPr>
                <a:t>어린이 교통사고 위험요소 관련 빅데이터 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5A098BB-C7D0-4342-81BE-B802FFF0DF99}"/>
                </a:ext>
              </a:extLst>
            </p:cNvPr>
            <p:cNvGrpSpPr/>
            <p:nvPr/>
          </p:nvGrpSpPr>
          <p:grpSpPr>
            <a:xfrm>
              <a:off x="2631431" y="3232731"/>
              <a:ext cx="1592903" cy="1592903"/>
              <a:chOff x="391371" y="3232731"/>
              <a:chExt cx="1592903" cy="1592903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6DC0A8BB-0323-4EE5-AB59-6D7D825EA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371" y="3232731"/>
                <a:ext cx="1592903" cy="1592903"/>
              </a:xfrm>
              <a:prstGeom prst="rect">
                <a:avLst/>
              </a:prstGeom>
            </p:spPr>
          </p:pic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A9DF3F9-9CB2-4B98-B1A0-7FA1244E3EB8}"/>
                  </a:ext>
                </a:extLst>
              </p:cNvPr>
              <p:cNvSpPr/>
              <p:nvPr/>
            </p:nvSpPr>
            <p:spPr>
              <a:xfrm>
                <a:off x="429191" y="3836825"/>
                <a:ext cx="1515860" cy="725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10AC935-0B69-4C62-94AC-5F7FA3190886}"/>
                </a:ext>
              </a:extLst>
            </p:cNvPr>
            <p:cNvGrpSpPr/>
            <p:nvPr/>
          </p:nvGrpSpPr>
          <p:grpSpPr>
            <a:xfrm>
              <a:off x="4403552" y="3201802"/>
              <a:ext cx="3402668" cy="1592903"/>
              <a:chOff x="-84662" y="3201802"/>
              <a:chExt cx="3402668" cy="1592903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6345EFD7-6617-4C4F-AC27-24D27222C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5102" y="3201802"/>
                <a:ext cx="1592904" cy="1592903"/>
              </a:xfrm>
              <a:prstGeom prst="rect">
                <a:avLst/>
              </a:prstGeom>
            </p:spPr>
          </p:pic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F599CAA-B3EB-4BFE-A336-BE54F98E65DC}"/>
                  </a:ext>
                </a:extLst>
              </p:cNvPr>
              <p:cNvSpPr/>
              <p:nvPr/>
            </p:nvSpPr>
            <p:spPr>
              <a:xfrm>
                <a:off x="1678255" y="3810841"/>
                <a:ext cx="1634296" cy="725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6012F72-76DB-47B1-8284-D29819FB3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814" y="3201802"/>
                <a:ext cx="1592905" cy="1592903"/>
              </a:xfrm>
              <a:prstGeom prst="rect">
                <a:avLst/>
              </a:prstGeom>
            </p:spPr>
          </p:pic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A0F0EC59-5298-488A-8E59-F0E3DBBAA5DD}"/>
                  </a:ext>
                </a:extLst>
              </p:cNvPr>
              <p:cNvSpPr/>
              <p:nvPr/>
            </p:nvSpPr>
            <p:spPr>
              <a:xfrm>
                <a:off x="-84662" y="3810841"/>
                <a:ext cx="1634294" cy="725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CB5267E-A4BD-4F5E-A9C1-10533F1D0E4F}"/>
                </a:ext>
              </a:extLst>
            </p:cNvPr>
            <p:cNvGrpSpPr/>
            <p:nvPr/>
          </p:nvGrpSpPr>
          <p:grpSpPr>
            <a:xfrm>
              <a:off x="7944178" y="3201802"/>
              <a:ext cx="1712798" cy="1592903"/>
              <a:chOff x="1178083" y="3201802"/>
              <a:chExt cx="1712798" cy="1592903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536C97BA-ED3A-477C-9580-E2CB8E38C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8030" y="3201802"/>
                <a:ext cx="1592903" cy="1592903"/>
              </a:xfrm>
              <a:prstGeom prst="rect">
                <a:avLst/>
              </a:prstGeom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9F5B525F-85AF-49C3-B78C-EA1D2D606426}"/>
                  </a:ext>
                </a:extLst>
              </p:cNvPr>
              <p:cNvSpPr/>
              <p:nvPr/>
            </p:nvSpPr>
            <p:spPr>
              <a:xfrm>
                <a:off x="1178083" y="3809283"/>
                <a:ext cx="1712798" cy="725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C864570-14D0-4731-A42C-8DBE69F23C0C}"/>
                </a:ext>
              </a:extLst>
            </p:cNvPr>
            <p:cNvGrpSpPr/>
            <p:nvPr/>
          </p:nvGrpSpPr>
          <p:grpSpPr>
            <a:xfrm>
              <a:off x="9856556" y="3201802"/>
              <a:ext cx="1592903" cy="1592903"/>
              <a:chOff x="807123" y="3201802"/>
              <a:chExt cx="1592903" cy="1592903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330EF9A9-7D0E-4F30-9F92-F22D78A5A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123" y="3201802"/>
                <a:ext cx="1592903" cy="1592903"/>
              </a:xfrm>
              <a:prstGeom prst="rect">
                <a:avLst/>
              </a:prstGeom>
            </p:spPr>
          </p:pic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8691483-C0A2-4CE0-A65F-9E9C797897F7}"/>
                  </a:ext>
                </a:extLst>
              </p:cNvPr>
              <p:cNvSpPr/>
              <p:nvPr/>
            </p:nvSpPr>
            <p:spPr>
              <a:xfrm>
                <a:off x="861611" y="3785772"/>
                <a:ext cx="1483929" cy="725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>
                  <a:latin typeface="+mj-lt"/>
                </a:endParaRPr>
              </a:p>
            </p:txBody>
          </p: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04F0AE9-3912-4527-9159-2DF7CAD341AC}"/>
                </a:ext>
              </a:extLst>
            </p:cNvPr>
            <p:cNvCxnSpPr>
              <a:cxnSpLocks/>
              <a:stCxn id="36" idx="2"/>
              <a:endCxn id="59" idx="0"/>
            </p:cNvCxnSpPr>
            <p:nvPr/>
          </p:nvCxnSpPr>
          <p:spPr>
            <a:xfrm flipH="1">
              <a:off x="1603575" y="2633362"/>
              <a:ext cx="4488213" cy="568441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75F8BD5A-7FE0-4EAE-BAF6-1A7AD9EFD9B5}"/>
                </a:ext>
              </a:extLst>
            </p:cNvPr>
            <p:cNvCxnSpPr>
              <a:cxnSpLocks/>
              <a:stCxn id="36" idx="2"/>
              <a:endCxn id="68" idx="0"/>
            </p:cNvCxnSpPr>
            <p:nvPr/>
          </p:nvCxnSpPr>
          <p:spPr>
            <a:xfrm flipH="1">
              <a:off x="3427883" y="2633362"/>
              <a:ext cx="2663905" cy="599368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24B89F6-1950-4289-9080-1C9B8D6E0436}"/>
                </a:ext>
              </a:extLst>
            </p:cNvPr>
            <p:cNvCxnSpPr>
              <a:cxnSpLocks/>
              <a:stCxn id="66" idx="2"/>
              <a:endCxn id="54" idx="0"/>
            </p:cNvCxnSpPr>
            <p:nvPr/>
          </p:nvCxnSpPr>
          <p:spPr>
            <a:xfrm flipH="1">
              <a:off x="6075839" y="4794706"/>
              <a:ext cx="933929" cy="1187154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8724001-472F-4CD0-A85E-E284CE0350E2}"/>
                </a:ext>
              </a:extLst>
            </p:cNvPr>
            <p:cNvCxnSpPr>
              <a:cxnSpLocks/>
              <a:stCxn id="36" idx="2"/>
              <a:endCxn id="64" idx="0"/>
            </p:cNvCxnSpPr>
            <p:nvPr/>
          </p:nvCxnSpPr>
          <p:spPr>
            <a:xfrm>
              <a:off x="6091788" y="2633362"/>
              <a:ext cx="2708790" cy="568441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60171DD1-2F0F-4015-9617-694BD7684547}"/>
                </a:ext>
              </a:extLst>
            </p:cNvPr>
            <p:cNvCxnSpPr>
              <a:cxnSpLocks/>
              <a:stCxn id="59" idx="2"/>
              <a:endCxn id="54" idx="0"/>
            </p:cNvCxnSpPr>
            <p:nvPr/>
          </p:nvCxnSpPr>
          <p:spPr>
            <a:xfrm>
              <a:off x="1603575" y="4794706"/>
              <a:ext cx="4472264" cy="1187154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98B263F9-2A1F-4DB9-B93C-E875D76249D1}"/>
                </a:ext>
              </a:extLst>
            </p:cNvPr>
            <p:cNvCxnSpPr>
              <a:cxnSpLocks/>
              <a:stCxn id="68" idx="2"/>
              <a:endCxn id="54" idx="0"/>
            </p:cNvCxnSpPr>
            <p:nvPr/>
          </p:nvCxnSpPr>
          <p:spPr>
            <a:xfrm>
              <a:off x="3427883" y="4825634"/>
              <a:ext cx="2647956" cy="1156226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0405E96-6979-4600-AEB7-6A26A8B5DF17}"/>
                </a:ext>
              </a:extLst>
            </p:cNvPr>
            <p:cNvCxnSpPr>
              <a:cxnSpLocks/>
              <a:stCxn id="64" idx="2"/>
              <a:endCxn id="54" idx="0"/>
            </p:cNvCxnSpPr>
            <p:nvPr/>
          </p:nvCxnSpPr>
          <p:spPr>
            <a:xfrm flipH="1">
              <a:off x="6075839" y="4794706"/>
              <a:ext cx="2724739" cy="1187154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81D7287-63A8-4E0B-AE8A-2B9A6A68569F}"/>
                </a:ext>
              </a:extLst>
            </p:cNvPr>
            <p:cNvCxnSpPr>
              <a:cxnSpLocks/>
              <a:stCxn id="36" idx="2"/>
              <a:endCxn id="66" idx="0"/>
            </p:cNvCxnSpPr>
            <p:nvPr/>
          </p:nvCxnSpPr>
          <p:spPr>
            <a:xfrm>
              <a:off x="6091788" y="2633362"/>
              <a:ext cx="917980" cy="568441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1E64163-308B-4354-AACA-569D20BC54D6}"/>
                </a:ext>
              </a:extLst>
            </p:cNvPr>
            <p:cNvGrpSpPr/>
            <p:nvPr/>
          </p:nvGrpSpPr>
          <p:grpSpPr>
            <a:xfrm>
              <a:off x="807123" y="3201802"/>
              <a:ext cx="1592903" cy="1592903"/>
              <a:chOff x="807123" y="3201802"/>
              <a:chExt cx="1592903" cy="159290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4BDE2104-1351-4089-834B-0146D5CF2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123" y="3201802"/>
                <a:ext cx="1592903" cy="1592903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06887FD-EFE6-476D-B160-0525F5DC7C10}"/>
                  </a:ext>
                </a:extLst>
              </p:cNvPr>
              <p:cNvSpPr/>
              <p:nvPr/>
            </p:nvSpPr>
            <p:spPr>
              <a:xfrm>
                <a:off x="850401" y="3805894"/>
                <a:ext cx="1506349" cy="725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6BFA233-B7AA-4EC5-A689-3FA3A5743DD3}"/>
                  </a:ext>
                </a:extLst>
              </p:cNvPr>
              <p:cNvSpPr/>
              <p:nvPr/>
            </p:nvSpPr>
            <p:spPr>
              <a:xfrm>
                <a:off x="1049101" y="3936671"/>
                <a:ext cx="1013011" cy="464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+mj-lt"/>
                    <a:ea typeface="맑은 고딕" panose="020B0503020000020004" pitchFamily="50" charset="-127"/>
                  </a:rPr>
                  <a:t>CCTV</a:t>
                </a:r>
                <a:endParaRPr lang="ko-KR" altLang="en-US" sz="1200" dirty="0"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92E44B8-DE9B-4583-9914-95FC194F4564}"/>
                </a:ext>
              </a:extLst>
            </p:cNvPr>
            <p:cNvSpPr/>
            <p:nvPr/>
          </p:nvSpPr>
          <p:spPr>
            <a:xfrm>
              <a:off x="2706778" y="3814819"/>
              <a:ext cx="1440808" cy="774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+mj-lt"/>
                  <a:ea typeface="맑은 고딕" panose="020B0503020000020004" pitchFamily="50" charset="-127"/>
                </a:rPr>
                <a:t>어린이 보호구역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E85BDF5-4172-4C9C-AF76-D13D94D1629E}"/>
                </a:ext>
              </a:extLst>
            </p:cNvPr>
            <p:cNvSpPr/>
            <p:nvPr/>
          </p:nvSpPr>
          <p:spPr>
            <a:xfrm>
              <a:off x="6258064" y="3922468"/>
              <a:ext cx="1451101" cy="464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+mj-lt"/>
                  <a:ea typeface="맑은 고딕" panose="020B0503020000020004" pitchFamily="50" charset="-127"/>
                </a:rPr>
                <a:t>횡단보도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1582CC3-822B-45BD-93C9-F33C53799E24}"/>
                </a:ext>
              </a:extLst>
            </p:cNvPr>
            <p:cNvSpPr/>
            <p:nvPr/>
          </p:nvSpPr>
          <p:spPr>
            <a:xfrm>
              <a:off x="7944179" y="3935636"/>
              <a:ext cx="1712795" cy="464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+mj-lt"/>
                  <a:ea typeface="맑은 고딕" panose="020B0503020000020004" pitchFamily="50" charset="-127"/>
                </a:rPr>
                <a:t>과속방지턱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0584A75-582D-4A26-B77C-3AC573AD5513}"/>
                </a:ext>
              </a:extLst>
            </p:cNvPr>
            <p:cNvSpPr/>
            <p:nvPr/>
          </p:nvSpPr>
          <p:spPr>
            <a:xfrm>
              <a:off x="9814500" y="3680129"/>
              <a:ext cx="1712799" cy="1007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+mj-lt"/>
                  <a:ea typeface="맑은 고딕" panose="020B0503020000020004" pitchFamily="50" charset="-127"/>
                </a:rPr>
                <a:t>어린이 시설 </a:t>
              </a:r>
              <a:r>
                <a:rPr lang="en-US" altLang="ko-KR" sz="1100" dirty="0">
                  <a:latin typeface="+mj-lt"/>
                  <a:ea typeface="맑은 고딕" panose="020B0503020000020004" pitchFamily="50" charset="-127"/>
                </a:rPr>
                <a:t>(</a:t>
              </a:r>
              <a:r>
                <a:rPr lang="ko-KR" altLang="en-US" sz="1100" dirty="0">
                  <a:latin typeface="+mj-lt"/>
                  <a:ea typeface="맑은 고딕" panose="020B0503020000020004" pitchFamily="50" charset="-127"/>
                </a:rPr>
                <a:t>유치원</a:t>
              </a:r>
              <a:r>
                <a:rPr lang="en-US" altLang="ko-KR" sz="1100" dirty="0">
                  <a:latin typeface="+mj-lt"/>
                  <a:ea typeface="맑은 고딕" panose="020B0503020000020004" pitchFamily="50" charset="-127"/>
                </a:rPr>
                <a:t>/</a:t>
              </a:r>
              <a:r>
                <a:rPr lang="ko-KR" altLang="en-US" sz="1100" dirty="0">
                  <a:latin typeface="+mj-lt"/>
                  <a:ea typeface="맑은 고딕" panose="020B0503020000020004" pitchFamily="50" charset="-127"/>
                </a:rPr>
                <a:t>학원</a:t>
              </a:r>
              <a:r>
                <a:rPr lang="en-US" altLang="ko-KR" sz="1100" dirty="0">
                  <a:latin typeface="+mj-lt"/>
                  <a:ea typeface="맑은 고딕" panose="020B0503020000020004" pitchFamily="50" charset="-127"/>
                </a:rPr>
                <a:t>/</a:t>
              </a:r>
              <a:r>
                <a:rPr lang="ko-KR" altLang="en-US" sz="1100" dirty="0">
                  <a:latin typeface="+mj-lt"/>
                  <a:ea typeface="맑은 고딕" panose="020B0503020000020004" pitchFamily="50" charset="-127"/>
                </a:rPr>
                <a:t>체육시설</a:t>
              </a:r>
              <a:r>
                <a:rPr lang="en-US" altLang="ko-KR" sz="1100" dirty="0">
                  <a:latin typeface="+mj-lt"/>
                  <a:ea typeface="맑은 고딕" panose="020B0503020000020004" pitchFamily="50" charset="-127"/>
                </a:rPr>
                <a:t>)</a:t>
              </a:r>
              <a:endParaRPr lang="ko-KR" altLang="en-US" sz="1100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A380630-BF73-473A-ACAB-A6950A0320A8}"/>
                </a:ext>
              </a:extLst>
            </p:cNvPr>
            <p:cNvSpPr/>
            <p:nvPr/>
          </p:nvSpPr>
          <p:spPr>
            <a:xfrm>
              <a:off x="3641118" y="5981860"/>
              <a:ext cx="4869442" cy="5166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+mj-lt"/>
                  <a:ea typeface="맑은 고딕" panose="020B0503020000020004" pitchFamily="50" charset="-127"/>
                </a:rPr>
                <a:t>어린이 교통사고 위험 지역 도출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5FF83FD-591C-4D10-8B9E-42ED51CDCFE2}"/>
                </a:ext>
              </a:extLst>
            </p:cNvPr>
            <p:cNvCxnSpPr>
              <a:cxnSpLocks/>
              <a:stCxn id="62" idx="2"/>
              <a:endCxn id="54" idx="0"/>
            </p:cNvCxnSpPr>
            <p:nvPr/>
          </p:nvCxnSpPr>
          <p:spPr>
            <a:xfrm flipH="1">
              <a:off x="6075839" y="4794706"/>
              <a:ext cx="4577169" cy="1187154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AE5BD39-A8FA-4A5D-B6EE-6676001C8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0028" y="1833075"/>
              <a:ext cx="686716" cy="686716"/>
            </a:xfrm>
            <a:prstGeom prst="rect">
              <a:avLst/>
            </a:prstGeom>
          </p:spPr>
        </p:pic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CB54C612-0345-4672-B6AB-330E8DE1EEA4}"/>
                </a:ext>
              </a:extLst>
            </p:cNvPr>
            <p:cNvCxnSpPr>
              <a:cxnSpLocks/>
              <a:stCxn id="36" idx="2"/>
              <a:endCxn id="62" idx="0"/>
            </p:cNvCxnSpPr>
            <p:nvPr/>
          </p:nvCxnSpPr>
          <p:spPr>
            <a:xfrm>
              <a:off x="6091788" y="2633362"/>
              <a:ext cx="4561220" cy="568441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F84B097-E3C4-4CDC-BD0A-B1A5232A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881" y="5933377"/>
              <a:ext cx="739255" cy="739255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E416430-66E7-4EDA-AF16-7C1D3838FF2E}"/>
                </a:ext>
              </a:extLst>
            </p:cNvPr>
            <p:cNvSpPr/>
            <p:nvPr/>
          </p:nvSpPr>
          <p:spPr>
            <a:xfrm>
              <a:off x="4483391" y="3922468"/>
              <a:ext cx="1451101" cy="464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+mj-lt"/>
                  <a:ea typeface="맑은 고딕" panose="020B0503020000020004" pitchFamily="50" charset="-127"/>
                </a:rPr>
                <a:t>신호등</a:t>
              </a: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46ACD4DE-0E48-4FF4-B826-6FA0C9429A59}"/>
                </a:ext>
              </a:extLst>
            </p:cNvPr>
            <p:cNvCxnSpPr>
              <a:cxnSpLocks/>
              <a:stCxn id="73" idx="2"/>
              <a:endCxn id="54" idx="0"/>
            </p:cNvCxnSpPr>
            <p:nvPr/>
          </p:nvCxnSpPr>
          <p:spPr>
            <a:xfrm>
              <a:off x="5246853" y="4794706"/>
              <a:ext cx="828987" cy="1187154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6F9D570A-4ECF-4621-B6A2-35BC2E68A915}"/>
                </a:ext>
              </a:extLst>
            </p:cNvPr>
            <p:cNvCxnSpPr>
              <a:cxnSpLocks/>
              <a:stCxn id="36" idx="2"/>
              <a:endCxn id="73" idx="0"/>
            </p:cNvCxnSpPr>
            <p:nvPr/>
          </p:nvCxnSpPr>
          <p:spPr>
            <a:xfrm flipH="1">
              <a:off x="5246853" y="2633362"/>
              <a:ext cx="844936" cy="568441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직사각형 70"/>
          <p:cNvSpPr/>
          <p:nvPr/>
        </p:nvSpPr>
        <p:spPr>
          <a:xfrm>
            <a:off x="5277985" y="4723756"/>
            <a:ext cx="6560168" cy="74597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277985" y="5645222"/>
            <a:ext cx="6560168" cy="82354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29AE32B-6534-4993-B8CD-9AA95E90DFC7}"/>
              </a:ext>
            </a:extLst>
          </p:cNvPr>
          <p:cNvSpPr txBox="1"/>
          <p:nvPr/>
        </p:nvSpPr>
        <p:spPr>
          <a:xfrm>
            <a:off x="209728" y="75446"/>
            <a:ext cx="539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01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개요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주제 선정 배경 및 목적</a:t>
            </a:r>
          </a:p>
        </p:txBody>
      </p:sp>
    </p:spTree>
    <p:extLst>
      <p:ext uri="{BB962C8B-B14F-4D97-AF65-F5344CB8AC3E}">
        <p14:creationId xmlns:p14="http://schemas.microsoft.com/office/powerpoint/2010/main" val="3434202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2C70BD95-B0EB-47DD-9D8E-31774747D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t="33656" r="48771" b="33536"/>
          <a:stretch/>
        </p:blipFill>
        <p:spPr>
          <a:xfrm>
            <a:off x="2961044" y="4145549"/>
            <a:ext cx="2137085" cy="16660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28F35F-3C0C-479E-8425-B7F2ABB8F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64" b="68855"/>
          <a:stretch/>
        </p:blipFill>
        <p:spPr>
          <a:xfrm>
            <a:off x="399151" y="4145549"/>
            <a:ext cx="2118009" cy="16510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320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04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결과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예측 결과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ACCF2-AE29-449B-A079-EFF3738AD960}"/>
              </a:ext>
            </a:extLst>
          </p:cNvPr>
          <p:cNvSpPr txBox="1"/>
          <p:nvPr/>
        </p:nvSpPr>
        <p:spPr>
          <a:xfrm>
            <a:off x="8015369" y="2942015"/>
            <a:ext cx="4125215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어린이 교통사고 위험 지역의 원인을 분석하여 적절한 안전 조치를 시행하여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해당 지역의 위험도를 낮춰 사고를 예방</a:t>
            </a:r>
            <a:endParaRPr lang="en-US" altLang="ko-KR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ACCF2-AE29-449B-A079-EFF3738AD960}"/>
              </a:ext>
            </a:extLst>
          </p:cNvPr>
          <p:cNvSpPr txBox="1"/>
          <p:nvPr/>
        </p:nvSpPr>
        <p:spPr>
          <a:xfrm>
            <a:off x="258365" y="942317"/>
            <a:ext cx="681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안전 시설물 설치 시 위험도 변화 시뮬레이션 </a:t>
            </a:r>
            <a:endParaRPr lang="en-US" altLang="ko-KR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ACCF2-AE29-449B-A079-EFF3738AD960}"/>
              </a:ext>
            </a:extLst>
          </p:cNvPr>
          <p:cNvSpPr txBox="1"/>
          <p:nvPr/>
        </p:nvSpPr>
        <p:spPr>
          <a:xfrm>
            <a:off x="258365" y="1279383"/>
            <a:ext cx="1161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  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안전시설물 추가 설치에 따른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예상 위험도 하락 시뮬레이션 결과 확인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101437"/>
              </p:ext>
            </p:extLst>
          </p:nvPr>
        </p:nvGraphicFramePr>
        <p:xfrm>
          <a:off x="371865" y="2190658"/>
          <a:ext cx="2145295" cy="1806435"/>
        </p:xfrm>
        <a:graphic>
          <a:graphicData uri="http://schemas.openxmlformats.org/drawingml/2006/table">
            <a:tbl>
              <a:tblPr/>
              <a:tblGrid>
                <a:gridCol w="1478227">
                  <a:extLst>
                    <a:ext uri="{9D8B030D-6E8A-4147-A177-3AD203B41FA5}">
                      <a16:colId xmlns:a16="http://schemas.microsoft.com/office/drawing/2014/main" val="1787641061"/>
                    </a:ext>
                  </a:extLst>
                </a:gridCol>
                <a:gridCol w="667068">
                  <a:extLst>
                    <a:ext uri="{9D8B030D-6E8A-4147-A177-3AD203B41FA5}">
                      <a16:colId xmlns:a16="http://schemas.microsoft.com/office/drawing/2014/main" val="4122349780"/>
                    </a:ext>
                  </a:extLst>
                </a:gridCol>
              </a:tblGrid>
              <a:tr h="29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격자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3828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461658"/>
                  </a:ext>
                </a:extLst>
              </a:tr>
              <a:tr h="29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어린이보호구역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78858"/>
                  </a:ext>
                </a:extLst>
              </a:tr>
              <a:tr h="29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불법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주정차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462855"/>
                  </a:ext>
                </a:extLst>
              </a:tr>
              <a:tr h="29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CCTV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32006"/>
                  </a:ext>
                </a:extLst>
              </a:tr>
              <a:tr h="29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과속방지턱 유무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697936"/>
                  </a:ext>
                </a:extLst>
              </a:tr>
              <a:tr h="310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예측 위험도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10106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02229"/>
              </p:ext>
            </p:extLst>
          </p:nvPr>
        </p:nvGraphicFramePr>
        <p:xfrm>
          <a:off x="2985812" y="2190658"/>
          <a:ext cx="2145295" cy="1809275"/>
        </p:xfrm>
        <a:graphic>
          <a:graphicData uri="http://schemas.openxmlformats.org/drawingml/2006/table">
            <a:tbl>
              <a:tblPr/>
              <a:tblGrid>
                <a:gridCol w="1469448">
                  <a:extLst>
                    <a:ext uri="{9D8B030D-6E8A-4147-A177-3AD203B41FA5}">
                      <a16:colId xmlns:a16="http://schemas.microsoft.com/office/drawing/2014/main" val="1787641061"/>
                    </a:ext>
                  </a:extLst>
                </a:gridCol>
                <a:gridCol w="675847">
                  <a:extLst>
                    <a:ext uri="{9D8B030D-6E8A-4147-A177-3AD203B41FA5}">
                      <a16:colId xmlns:a16="http://schemas.microsoft.com/office/drawing/2014/main" val="4122349780"/>
                    </a:ext>
                  </a:extLst>
                </a:gridCol>
              </a:tblGrid>
              <a:tr h="2993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격자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3828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461658"/>
                  </a:ext>
                </a:extLst>
              </a:tr>
              <a:tr h="2993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어린이보호구역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78858"/>
                  </a:ext>
                </a:extLst>
              </a:tr>
              <a:tr h="2993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불법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주정차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462855"/>
                  </a:ext>
                </a:extLst>
              </a:tr>
              <a:tr h="2993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CCTV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FF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32006"/>
                  </a:ext>
                </a:extLst>
              </a:tr>
              <a:tr h="2993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과속방지턱 유무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FF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697936"/>
                  </a:ext>
                </a:extLst>
              </a:tr>
              <a:tr h="310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예측 위험도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10106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826608"/>
              </p:ext>
            </p:extLst>
          </p:nvPr>
        </p:nvGraphicFramePr>
        <p:xfrm>
          <a:off x="5599759" y="2204019"/>
          <a:ext cx="2147514" cy="1802205"/>
        </p:xfrm>
        <a:graphic>
          <a:graphicData uri="http://schemas.openxmlformats.org/drawingml/2006/table">
            <a:tbl>
              <a:tblPr/>
              <a:tblGrid>
                <a:gridCol w="1467159">
                  <a:extLst>
                    <a:ext uri="{9D8B030D-6E8A-4147-A177-3AD203B41FA5}">
                      <a16:colId xmlns:a16="http://schemas.microsoft.com/office/drawing/2014/main" val="1787641061"/>
                    </a:ext>
                  </a:extLst>
                </a:gridCol>
                <a:gridCol w="680355">
                  <a:extLst>
                    <a:ext uri="{9D8B030D-6E8A-4147-A177-3AD203B41FA5}">
                      <a16:colId xmlns:a16="http://schemas.microsoft.com/office/drawing/2014/main" val="4122349780"/>
                    </a:ext>
                  </a:extLst>
                </a:gridCol>
              </a:tblGrid>
              <a:tr h="29795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격자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3828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461658"/>
                  </a:ext>
                </a:extLst>
              </a:tr>
              <a:tr h="29795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어린이보호구역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FF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78858"/>
                  </a:ext>
                </a:extLst>
              </a:tr>
              <a:tr h="29795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불법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주정차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462855"/>
                  </a:ext>
                </a:extLst>
              </a:tr>
              <a:tr h="29795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CCTV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32006"/>
                  </a:ext>
                </a:extLst>
              </a:tr>
              <a:tr h="29795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과속방지턱 유무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697936"/>
                  </a:ext>
                </a:extLst>
              </a:tr>
              <a:tr h="31075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예측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위험도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4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10106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3ACCF2-AE29-449B-A079-EFF3738AD960}"/>
              </a:ext>
            </a:extLst>
          </p:cNvPr>
          <p:cNvSpPr txBox="1"/>
          <p:nvPr/>
        </p:nvSpPr>
        <p:spPr>
          <a:xfrm>
            <a:off x="823534" y="1866521"/>
            <a:ext cx="17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  <a:ea typeface="맑은 고딕" panose="020B0503020000020004" pitchFamily="50" charset="-127"/>
              </a:rPr>
              <a:t>[</a:t>
            </a:r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원본 데이터</a:t>
            </a:r>
            <a:r>
              <a:rPr lang="en-US" altLang="ko-KR" sz="1400" dirty="0">
                <a:latin typeface="+mj-lt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ACCF2-AE29-449B-A079-EFF3738AD960}"/>
              </a:ext>
            </a:extLst>
          </p:cNvPr>
          <p:cNvSpPr txBox="1"/>
          <p:nvPr/>
        </p:nvSpPr>
        <p:spPr>
          <a:xfrm>
            <a:off x="2985812" y="1866521"/>
            <a:ext cx="2511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  <a:ea typeface="맑은 고딕" panose="020B0503020000020004" pitchFamily="50" charset="-127"/>
              </a:rPr>
              <a:t>[CCTV, </a:t>
            </a:r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과속방지턱 추가</a:t>
            </a:r>
            <a:r>
              <a:rPr lang="en-US" altLang="ko-KR" sz="1400" dirty="0">
                <a:latin typeface="+mj-lt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ACCF2-AE29-449B-A079-EFF3738AD960}"/>
              </a:ext>
            </a:extLst>
          </p:cNvPr>
          <p:cNvSpPr txBox="1"/>
          <p:nvPr/>
        </p:nvSpPr>
        <p:spPr>
          <a:xfrm>
            <a:off x="5666382" y="1664757"/>
            <a:ext cx="2348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  <a:ea typeface="맑은 고딕" panose="020B0503020000020004" pitchFamily="50" charset="-127"/>
              </a:rPr>
              <a:t>[</a:t>
            </a:r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어린이 보호구역</a:t>
            </a:r>
            <a:r>
              <a:rPr lang="en-US" altLang="ko-KR" sz="14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지정</a:t>
            </a:r>
            <a:r>
              <a:rPr lang="en-US" altLang="ko-KR" sz="14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불법 </a:t>
            </a:r>
            <a:r>
              <a:rPr lang="ko-KR" altLang="en-US" sz="1400" dirty="0" err="1">
                <a:latin typeface="+mj-lt"/>
                <a:ea typeface="맑은 고딕" panose="020B0503020000020004" pitchFamily="50" charset="-127"/>
              </a:rPr>
              <a:t>주정차</a:t>
            </a:r>
            <a:r>
              <a:rPr lang="ko-KR" altLang="en-US" sz="1400" dirty="0">
                <a:latin typeface="+mj-lt"/>
                <a:ea typeface="맑은 고딕" panose="020B0503020000020004" pitchFamily="50" charset="-127"/>
              </a:rPr>
              <a:t> 단속 추가</a:t>
            </a:r>
            <a:r>
              <a:rPr lang="en-US" altLang="ko-KR" sz="1400" dirty="0">
                <a:latin typeface="+mj-lt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94022" y="3092741"/>
            <a:ext cx="2137085" cy="566238"/>
          </a:xfrm>
          <a:prstGeom prst="rect">
            <a:avLst/>
          </a:prstGeom>
          <a:noFill/>
          <a:ln w="444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99759" y="2489245"/>
            <a:ext cx="2137085" cy="324293"/>
          </a:xfrm>
          <a:prstGeom prst="rect">
            <a:avLst/>
          </a:prstGeom>
          <a:noFill/>
          <a:ln w="444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568777" y="2902613"/>
            <a:ext cx="381838" cy="301451"/>
          </a:xfrm>
          <a:prstGeom prst="rightArrow">
            <a:avLst/>
          </a:prstGeom>
          <a:solidFill>
            <a:srgbClr val="0000FF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5179129" y="2942015"/>
            <a:ext cx="381838" cy="301451"/>
          </a:xfrm>
          <a:prstGeom prst="rightArrow">
            <a:avLst/>
          </a:prstGeom>
          <a:solidFill>
            <a:srgbClr val="0000FF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68370" y="5093441"/>
            <a:ext cx="401940" cy="391886"/>
          </a:xfrm>
          <a:prstGeom prst="ellipse">
            <a:avLst/>
          </a:prstGeom>
          <a:noFill/>
          <a:ln w="41275">
            <a:solidFill>
              <a:srgbClr val="030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473378" y="5167177"/>
            <a:ext cx="401940" cy="391886"/>
          </a:xfrm>
          <a:prstGeom prst="ellipse">
            <a:avLst/>
          </a:prstGeom>
          <a:noFill/>
          <a:ln w="41275">
            <a:solidFill>
              <a:srgbClr val="030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6F49ECA-983A-45BA-B36F-96A2CC5EA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757" r="51765"/>
          <a:stretch/>
        </p:blipFill>
        <p:spPr>
          <a:xfrm>
            <a:off x="5610188" y="4145549"/>
            <a:ext cx="2137085" cy="1685059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2760F881-D585-4084-9D36-04F7703C097B}"/>
              </a:ext>
            </a:extLst>
          </p:cNvPr>
          <p:cNvSpPr/>
          <p:nvPr/>
        </p:nvSpPr>
        <p:spPr>
          <a:xfrm>
            <a:off x="6177839" y="5138334"/>
            <a:ext cx="401940" cy="391886"/>
          </a:xfrm>
          <a:prstGeom prst="ellipse">
            <a:avLst/>
          </a:prstGeom>
          <a:noFill/>
          <a:ln w="41275">
            <a:solidFill>
              <a:srgbClr val="030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05824F-01EE-4B71-8B4E-B32946B42788}"/>
              </a:ext>
            </a:extLst>
          </p:cNvPr>
          <p:cNvSpPr/>
          <p:nvPr/>
        </p:nvSpPr>
        <p:spPr>
          <a:xfrm>
            <a:off x="3219948" y="4404926"/>
            <a:ext cx="1731757" cy="251437"/>
          </a:xfrm>
          <a:prstGeom prst="rect">
            <a:avLst/>
          </a:prstGeom>
          <a:noFill/>
          <a:ln w="38100">
            <a:solidFill>
              <a:srgbClr val="030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4574928-2394-472B-922C-613466241401}"/>
              </a:ext>
            </a:extLst>
          </p:cNvPr>
          <p:cNvSpPr/>
          <p:nvPr/>
        </p:nvSpPr>
        <p:spPr>
          <a:xfrm>
            <a:off x="5812851" y="4322218"/>
            <a:ext cx="1944851" cy="251437"/>
          </a:xfrm>
          <a:prstGeom prst="rect">
            <a:avLst/>
          </a:prstGeom>
          <a:noFill/>
          <a:ln w="38100">
            <a:solidFill>
              <a:srgbClr val="030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034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31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04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결과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ACCF2-AE29-449B-A079-EFF3738AD960}"/>
              </a:ext>
            </a:extLst>
          </p:cNvPr>
          <p:cNvSpPr txBox="1"/>
          <p:nvPr/>
        </p:nvSpPr>
        <p:spPr>
          <a:xfrm>
            <a:off x="462763" y="1421976"/>
            <a:ext cx="11060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1) 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빅데이터와 인공지능을 사용하여 어린이 교통사고 위험지역과 위험요인을 도출하여 사고 예방에 기여 </a:t>
            </a:r>
            <a:endParaRPr lang="en-US" altLang="ko-KR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ACCF2-AE29-449B-A079-EFF3738AD960}"/>
              </a:ext>
            </a:extLst>
          </p:cNvPr>
          <p:cNvSpPr txBox="1"/>
          <p:nvPr/>
        </p:nvSpPr>
        <p:spPr>
          <a:xfrm>
            <a:off x="395775" y="3232747"/>
            <a:ext cx="101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3) 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교통사고 위험 지역 안전시설물 개별 추가 설치에 따른</a:t>
            </a:r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예상 위험도 하락 시뮬레이션 가능</a:t>
            </a:r>
            <a:endParaRPr lang="en-US" altLang="ko-KR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3ACCF2-AE29-449B-A079-EFF3738AD960}"/>
              </a:ext>
            </a:extLst>
          </p:cNvPr>
          <p:cNvSpPr txBox="1"/>
          <p:nvPr/>
        </p:nvSpPr>
        <p:spPr>
          <a:xfrm>
            <a:off x="483173" y="4137312"/>
            <a:ext cx="1008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4) API 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및 공공데이터를 통해 전국으로 대상 확대 및</a:t>
            </a:r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웹서비스로 확장 가능</a:t>
            </a:r>
            <a:endParaRPr lang="en-US" altLang="ko-KR" b="1" dirty="0">
              <a:latin typeface="+mj-lt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+mj-lt"/>
                <a:ea typeface="맑은 고딕" panose="020B0503020000020004" pitchFamily="50" charset="-127"/>
              </a:rPr>
              <a:t>    &gt;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매년 누적 데이터로 모델 학습을 업그레이드하여 정확도 상승된 모델 획득 가능</a:t>
            </a:r>
            <a:endParaRPr lang="en-US" altLang="ko-KR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ACCF2-AE29-449B-A079-EFF3738AD960}"/>
              </a:ext>
            </a:extLst>
          </p:cNvPr>
          <p:cNvSpPr txBox="1"/>
          <p:nvPr/>
        </p:nvSpPr>
        <p:spPr>
          <a:xfrm>
            <a:off x="462763" y="2326541"/>
            <a:ext cx="935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2) </a:t>
            </a:r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빅데이터 및 인공지능 모델을 이용한 어린이 교통사고 위험도 등급 선정 기준 마련</a:t>
            </a:r>
            <a:endParaRPr lang="en-US" altLang="ko-KR" b="1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586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E5414F-D607-418B-B386-AD1B3916428D}"/>
              </a:ext>
            </a:extLst>
          </p:cNvPr>
          <p:cNvSpPr txBox="1"/>
          <p:nvPr/>
        </p:nvSpPr>
        <p:spPr>
          <a:xfrm>
            <a:off x="4272423" y="2967335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2674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09728" y="75446"/>
            <a:ext cx="294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01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개요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err="1">
                <a:latin typeface="+mj-lt"/>
                <a:ea typeface="맑은 고딕" panose="020B0503020000020004" pitchFamily="50" charset="-127"/>
              </a:rPr>
              <a:t>아키텍쳐</a:t>
            </a:r>
            <a:endParaRPr lang="ko-KR" altLang="en-US" sz="2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1D9F47-ACAE-4846-8EEB-B05A64CE86AC}"/>
              </a:ext>
            </a:extLst>
          </p:cNvPr>
          <p:cNvGrpSpPr/>
          <p:nvPr/>
        </p:nvGrpSpPr>
        <p:grpSpPr>
          <a:xfrm>
            <a:off x="5279570" y="1819468"/>
            <a:ext cx="1642188" cy="3508305"/>
            <a:chOff x="2895599" y="1819468"/>
            <a:chExt cx="1642188" cy="350830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781EAD0-F056-4DE6-8090-C446078C7A93}"/>
                </a:ext>
              </a:extLst>
            </p:cNvPr>
            <p:cNvSpPr/>
            <p:nvPr/>
          </p:nvSpPr>
          <p:spPr>
            <a:xfrm>
              <a:off x="2895599" y="1819468"/>
              <a:ext cx="1642188" cy="72778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8B8337-01A6-42B8-8204-3B6CAAE3074D}"/>
                </a:ext>
              </a:extLst>
            </p:cNvPr>
            <p:cNvSpPr txBox="1"/>
            <p:nvPr/>
          </p:nvSpPr>
          <p:spPr>
            <a:xfrm>
              <a:off x="3393528" y="199869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맑은 고딕" panose="020B0503020000020004" pitchFamily="50" charset="-127"/>
                </a:rPr>
                <a:t>개발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33D6BF-7707-4BBC-82BA-952ACDDB6438}"/>
                </a:ext>
              </a:extLst>
            </p:cNvPr>
            <p:cNvSpPr/>
            <p:nvPr/>
          </p:nvSpPr>
          <p:spPr>
            <a:xfrm>
              <a:off x="2895599" y="2724531"/>
              <a:ext cx="1618240" cy="26032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E5E29D-3A3D-4CA2-AECC-1DE0D85E738C}"/>
                </a:ext>
              </a:extLst>
            </p:cNvPr>
            <p:cNvSpPr txBox="1"/>
            <p:nvPr/>
          </p:nvSpPr>
          <p:spPr>
            <a:xfrm>
              <a:off x="3107040" y="2950607"/>
              <a:ext cx="1219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lt"/>
                  <a:ea typeface="맑은 고딕" panose="020B0503020000020004" pitchFamily="50" charset="-127"/>
                </a:rPr>
                <a:t>Python3.7</a:t>
              </a:r>
              <a:endParaRPr lang="ko-KR" altLang="en-US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70CC8B-B733-449C-976D-4458772AD4F7}"/>
                </a:ext>
              </a:extLst>
            </p:cNvPr>
            <p:cNvSpPr txBox="1"/>
            <p:nvPr/>
          </p:nvSpPr>
          <p:spPr>
            <a:xfrm>
              <a:off x="3248263" y="3404935"/>
              <a:ext cx="936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err="1">
                  <a:latin typeface="+mj-lt"/>
                  <a:ea typeface="맑은 고딕" panose="020B0503020000020004" pitchFamily="50" charset="-127"/>
                </a:rPr>
                <a:t>Jupyter</a:t>
              </a:r>
              <a:endParaRPr lang="ko-KR" altLang="en-US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5FCFE0-FE1A-4EAB-9C85-DC41122E8474}"/>
              </a:ext>
            </a:extLst>
          </p:cNvPr>
          <p:cNvGrpSpPr/>
          <p:nvPr/>
        </p:nvGrpSpPr>
        <p:grpSpPr>
          <a:xfrm>
            <a:off x="7588337" y="1819468"/>
            <a:ext cx="1718224" cy="3508305"/>
            <a:chOff x="8873411" y="1819468"/>
            <a:chExt cx="1718224" cy="350830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D30656-9791-4918-B2E9-CEE04B44EBE2}"/>
                </a:ext>
              </a:extLst>
            </p:cNvPr>
            <p:cNvSpPr/>
            <p:nvPr/>
          </p:nvSpPr>
          <p:spPr>
            <a:xfrm>
              <a:off x="8873411" y="1819468"/>
              <a:ext cx="1642188" cy="72778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DBB2F-8513-4C6A-80CE-6BD0B18C2CAD}"/>
                </a:ext>
              </a:extLst>
            </p:cNvPr>
            <p:cNvSpPr txBox="1"/>
            <p:nvPr/>
          </p:nvSpPr>
          <p:spPr>
            <a:xfrm>
              <a:off x="8984216" y="1998696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맑은 고딕" panose="020B0503020000020004" pitchFamily="50" charset="-127"/>
                </a:rPr>
                <a:t>딥러닝 모델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F1A916-4DF6-4EF2-B628-DD3C006BD66A}"/>
                </a:ext>
              </a:extLst>
            </p:cNvPr>
            <p:cNvSpPr/>
            <p:nvPr/>
          </p:nvSpPr>
          <p:spPr>
            <a:xfrm>
              <a:off x="8897359" y="2724531"/>
              <a:ext cx="1618240" cy="26032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EC4AF6-29A1-481B-8EC5-C9FCA95C539E}"/>
                </a:ext>
              </a:extLst>
            </p:cNvPr>
            <p:cNvSpPr txBox="1"/>
            <p:nvPr/>
          </p:nvSpPr>
          <p:spPr>
            <a:xfrm>
              <a:off x="9026344" y="3708609"/>
              <a:ext cx="1378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lt"/>
                  <a:ea typeface="맑은 고딕" panose="020B0503020000020004" pitchFamily="50" charset="-127"/>
                </a:rPr>
                <a:t>Scikit Learn</a:t>
              </a:r>
              <a:endParaRPr lang="ko-KR" altLang="en-US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49533A-D8AD-4955-AD85-3137672E32E1}"/>
                </a:ext>
              </a:extLst>
            </p:cNvPr>
            <p:cNvSpPr txBox="1"/>
            <p:nvPr/>
          </p:nvSpPr>
          <p:spPr>
            <a:xfrm>
              <a:off x="8873411" y="2954374"/>
              <a:ext cx="1718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j-lt"/>
                  <a:ea typeface="맑은 고딕" panose="020B0503020000020004" pitchFamily="50" charset="-127"/>
                </a:rPr>
                <a:t>TensorFlow 2.4.0</a:t>
              </a:r>
              <a:endParaRPr lang="ko-KR" altLang="en-US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5D08A9-BC58-438A-AB64-917AA6DBB8D9}"/>
              </a:ext>
            </a:extLst>
          </p:cNvPr>
          <p:cNvGrpSpPr/>
          <p:nvPr/>
        </p:nvGrpSpPr>
        <p:grpSpPr>
          <a:xfrm>
            <a:off x="2970803" y="1819468"/>
            <a:ext cx="1642188" cy="3508305"/>
            <a:chOff x="678024" y="1819468"/>
            <a:chExt cx="1642188" cy="35083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7A107E-16C2-4F33-B6B1-E1F0140D57B4}"/>
                </a:ext>
              </a:extLst>
            </p:cNvPr>
            <p:cNvSpPr/>
            <p:nvPr/>
          </p:nvSpPr>
          <p:spPr>
            <a:xfrm>
              <a:off x="678024" y="1819468"/>
              <a:ext cx="1642188" cy="72778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B0915A-E21F-490D-80A6-4D4529E202AE}"/>
                </a:ext>
              </a:extLst>
            </p:cNvPr>
            <p:cNvSpPr txBox="1"/>
            <p:nvPr/>
          </p:nvSpPr>
          <p:spPr>
            <a:xfrm>
              <a:off x="1175952" y="199869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j-lt"/>
                  <a:ea typeface="맑은 고딕" panose="020B0503020000020004" pitchFamily="50" charset="-127"/>
                </a:rPr>
                <a:t>분석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733C98-0730-44DD-B237-32991AAC7056}"/>
                </a:ext>
              </a:extLst>
            </p:cNvPr>
            <p:cNvSpPr/>
            <p:nvPr/>
          </p:nvSpPr>
          <p:spPr>
            <a:xfrm>
              <a:off x="701972" y="2724531"/>
              <a:ext cx="1618240" cy="26032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C44644-D452-4F08-8333-7255D2E72A8D}"/>
                </a:ext>
              </a:extLst>
            </p:cNvPr>
            <p:cNvSpPr txBox="1"/>
            <p:nvPr/>
          </p:nvSpPr>
          <p:spPr>
            <a:xfrm>
              <a:off x="950344" y="2950607"/>
              <a:ext cx="109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lt"/>
                  <a:ea typeface="맑은 고딕" panose="020B0503020000020004" pitchFamily="50" charset="-127"/>
                </a:rPr>
                <a:t>Power BI</a:t>
              </a:r>
              <a:endParaRPr lang="ko-KR" altLang="en-US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5D916D-5785-4B44-A6E5-8152B434D204}"/>
                </a:ext>
              </a:extLst>
            </p:cNvPr>
            <p:cNvSpPr txBox="1"/>
            <p:nvPr/>
          </p:nvSpPr>
          <p:spPr>
            <a:xfrm>
              <a:off x="886611" y="3404935"/>
              <a:ext cx="1225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lt"/>
                  <a:ea typeface="맑은 고딕" panose="020B0503020000020004" pitchFamily="50" charset="-127"/>
                </a:rPr>
                <a:t>QGIS 3.10</a:t>
              </a:r>
              <a:endParaRPr lang="ko-KR" altLang="en-US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FE7BD1-1E3D-4354-B5E6-A664319D0AD1}"/>
                </a:ext>
              </a:extLst>
            </p:cNvPr>
            <p:cNvSpPr txBox="1"/>
            <p:nvPr/>
          </p:nvSpPr>
          <p:spPr>
            <a:xfrm>
              <a:off x="858013" y="3836805"/>
              <a:ext cx="1219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+mj-lt"/>
                  <a:ea typeface="맑은 고딕" panose="020B0503020000020004" pitchFamily="50" charset="-127"/>
                </a:rPr>
                <a:t>Python3.7</a:t>
              </a:r>
              <a:endParaRPr lang="ko-KR" altLang="en-US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37AFADE-739A-4E97-8C60-3A5EB7313962}"/>
              </a:ext>
            </a:extLst>
          </p:cNvPr>
          <p:cNvSpPr txBox="1"/>
          <p:nvPr/>
        </p:nvSpPr>
        <p:spPr>
          <a:xfrm>
            <a:off x="359923" y="98249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개발 환경 </a:t>
            </a:r>
          </a:p>
        </p:txBody>
      </p:sp>
    </p:spTree>
    <p:extLst>
      <p:ext uri="{BB962C8B-B14F-4D97-AF65-F5344CB8AC3E}">
        <p14:creationId xmlns:p14="http://schemas.microsoft.com/office/powerpoint/2010/main" val="195719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5" y="86614"/>
            <a:ext cx="646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프로세스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수집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오산시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: COMPAS)</a:t>
            </a:r>
            <a:endParaRPr lang="ko-KR" altLang="en-US" sz="2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4713186" y="2894348"/>
            <a:ext cx="6106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2020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년 기준 오산시 유아 인구수 데이터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출처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국토지리정보원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54449" y="883238"/>
            <a:ext cx="4098138" cy="1009998"/>
            <a:chOff x="731199" y="892350"/>
            <a:chExt cx="4098138" cy="100999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E79F8B5-C21C-44E3-B25C-738675B4432E}"/>
                </a:ext>
              </a:extLst>
            </p:cNvPr>
            <p:cNvSpPr/>
            <p:nvPr/>
          </p:nvSpPr>
          <p:spPr>
            <a:xfrm>
              <a:off x="731199" y="1077016"/>
              <a:ext cx="4098138" cy="825332"/>
            </a:xfrm>
            <a:prstGeom prst="roundRect">
              <a:avLst>
                <a:gd name="adj" fmla="val 26834"/>
              </a:avLst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46AD6D-0677-4A9F-BCE8-D5C617CE30AB}"/>
                </a:ext>
              </a:extLst>
            </p:cNvPr>
            <p:cNvSpPr txBox="1"/>
            <p:nvPr/>
          </p:nvSpPr>
          <p:spPr>
            <a:xfrm>
              <a:off x="1899258" y="892350"/>
              <a:ext cx="188224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+mj-lt"/>
                  <a:ea typeface="맑은 고딕" panose="020B0503020000020004" pitchFamily="50" charset="-127"/>
                </a:rPr>
                <a:t>사고건수 데이터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0048DB-59D2-454E-8EE4-F1438ED4F98D}"/>
                </a:ext>
              </a:extLst>
            </p:cNvPr>
            <p:cNvSpPr txBox="1"/>
            <p:nvPr/>
          </p:nvSpPr>
          <p:spPr>
            <a:xfrm>
              <a:off x="1349050" y="1359744"/>
              <a:ext cx="28624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 err="1">
                  <a:latin typeface="+mj-lt"/>
                  <a:ea typeface="맑은 고딕" panose="020B0503020000020004" pitchFamily="50" charset="-127"/>
                </a:rPr>
                <a:t>오산시_어린이교통사고_격자</a:t>
              </a:r>
              <a:endParaRPr lang="ko-KR" altLang="en-US" sz="1600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54449" y="2054194"/>
            <a:ext cx="4098138" cy="1369786"/>
            <a:chOff x="354449" y="1891994"/>
            <a:chExt cx="4098138" cy="136978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FB29CF7-042F-4059-A779-FD99C3F03ED2}"/>
                </a:ext>
              </a:extLst>
            </p:cNvPr>
            <p:cNvSpPr/>
            <p:nvPr/>
          </p:nvSpPr>
          <p:spPr>
            <a:xfrm>
              <a:off x="354449" y="2104100"/>
              <a:ext cx="4098138" cy="1157680"/>
            </a:xfrm>
            <a:prstGeom prst="roundRect">
              <a:avLst>
                <a:gd name="adj" fmla="val 29008"/>
              </a:avLst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BC91E7-179B-489B-A076-096AC92E504C}"/>
                </a:ext>
              </a:extLst>
            </p:cNvPr>
            <p:cNvSpPr txBox="1"/>
            <p:nvPr/>
          </p:nvSpPr>
          <p:spPr>
            <a:xfrm>
              <a:off x="1469609" y="1891994"/>
              <a:ext cx="19639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+mj-lt"/>
                  <a:ea typeface="맑은 고딕" panose="020B0503020000020004" pitchFamily="50" charset="-127"/>
                </a:rPr>
                <a:t>인구 격자</a:t>
              </a:r>
              <a:r>
                <a:rPr lang="en-US" altLang="ko-KR" dirty="0">
                  <a:latin typeface="+mj-lt"/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latin typeface="+mj-lt"/>
                  <a:ea typeface="맑은 고딕" panose="020B0503020000020004" pitchFamily="50" charset="-127"/>
                </a:rPr>
                <a:t>데이터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66805-4E6E-47C3-B732-59C9248D9388}"/>
                </a:ext>
              </a:extLst>
            </p:cNvPr>
            <p:cNvSpPr txBox="1"/>
            <p:nvPr/>
          </p:nvSpPr>
          <p:spPr>
            <a:xfrm>
              <a:off x="545821" y="2384115"/>
              <a:ext cx="362043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오산시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_</a:t>
              </a:r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연령별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_</a:t>
              </a:r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거주인구격자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유소년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743DC4-4C22-42CD-9A56-113C7AF22BE0}"/>
                </a:ext>
              </a:extLst>
            </p:cNvPr>
            <p:cNvSpPr txBox="1"/>
            <p:nvPr/>
          </p:nvSpPr>
          <p:spPr>
            <a:xfrm>
              <a:off x="545822" y="2762528"/>
              <a:ext cx="33802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오산시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_</a:t>
              </a:r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연령별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_</a:t>
              </a:r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거주인구격자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유아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08785" y="3635858"/>
            <a:ext cx="4043801" cy="987901"/>
            <a:chOff x="408785" y="3454340"/>
            <a:chExt cx="4043801" cy="98790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74513C6-0069-4C8D-AE69-4F476B4A2E9F}"/>
                </a:ext>
              </a:extLst>
            </p:cNvPr>
            <p:cNvSpPr/>
            <p:nvPr/>
          </p:nvSpPr>
          <p:spPr>
            <a:xfrm>
              <a:off x="408785" y="3639006"/>
              <a:ext cx="4043801" cy="803235"/>
            </a:xfrm>
            <a:prstGeom prst="roundRect">
              <a:avLst>
                <a:gd name="adj" fmla="val 26834"/>
              </a:avLst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DB936-4575-48FC-8D8D-7B35F99150F0}"/>
                </a:ext>
              </a:extLst>
            </p:cNvPr>
            <p:cNvSpPr txBox="1"/>
            <p:nvPr/>
          </p:nvSpPr>
          <p:spPr>
            <a:xfrm>
              <a:off x="1751653" y="3454340"/>
              <a:ext cx="14205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+mj-lt"/>
                  <a:ea typeface="맑은 고딕" panose="020B0503020000020004" pitchFamily="50" charset="-127"/>
                </a:rPr>
                <a:t>위치</a:t>
              </a:r>
              <a:r>
                <a:rPr lang="en-US" altLang="ko-KR" dirty="0">
                  <a:latin typeface="+mj-lt"/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latin typeface="+mj-lt"/>
                  <a:ea typeface="맑은 고딕" panose="020B0503020000020004" pitchFamily="50" charset="-127"/>
                </a:rPr>
                <a:t>데이터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297225-CD4D-4938-9D79-5C2166D912F5}"/>
                </a:ext>
              </a:extLst>
            </p:cNvPr>
            <p:cNvSpPr txBox="1"/>
            <p:nvPr/>
          </p:nvSpPr>
          <p:spPr>
            <a:xfrm>
              <a:off x="1154584" y="3949181"/>
              <a:ext cx="25522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오산시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_</a:t>
              </a:r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법정경계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 err="1">
                  <a:latin typeface="+mj-lt"/>
                  <a:ea typeface="맑은 고딕" panose="020B0503020000020004" pitchFamily="50" charset="-127"/>
                </a:rPr>
                <a:t>시군구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54448" y="4823104"/>
            <a:ext cx="4098137" cy="1017799"/>
            <a:chOff x="408785" y="4597910"/>
            <a:chExt cx="4098137" cy="1017799"/>
          </a:xfrm>
        </p:grpSpPr>
        <p:sp>
          <p:nvSpPr>
            <p:cNvPr id="26" name="사각형: 둥근 모서리 23">
              <a:extLst>
                <a:ext uri="{FF2B5EF4-FFF2-40B4-BE49-F238E27FC236}">
                  <a16:creationId xmlns:a16="http://schemas.microsoft.com/office/drawing/2014/main" id="{98A977A9-5415-45E1-BA43-0748BB7E5E5F}"/>
                </a:ext>
              </a:extLst>
            </p:cNvPr>
            <p:cNvSpPr/>
            <p:nvPr/>
          </p:nvSpPr>
          <p:spPr>
            <a:xfrm>
              <a:off x="408785" y="4782576"/>
              <a:ext cx="4098137" cy="833133"/>
            </a:xfrm>
            <a:prstGeom prst="roundRect">
              <a:avLst>
                <a:gd name="adj" fmla="val 26834"/>
              </a:avLst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60C081-84DA-4B10-A00B-D66301B5F4A0}"/>
                </a:ext>
              </a:extLst>
            </p:cNvPr>
            <p:cNvSpPr txBox="1"/>
            <p:nvPr/>
          </p:nvSpPr>
          <p:spPr>
            <a:xfrm>
              <a:off x="1523944" y="4597910"/>
              <a:ext cx="19639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+mj-lt"/>
                  <a:ea typeface="맑은 고딕" panose="020B0503020000020004" pitchFamily="50" charset="-127"/>
                </a:rPr>
                <a:t>건물 격자</a:t>
              </a:r>
              <a:r>
                <a:rPr lang="en-US" altLang="ko-KR" dirty="0">
                  <a:latin typeface="+mj-lt"/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latin typeface="+mj-lt"/>
                  <a:ea typeface="맑은 고딕" panose="020B0503020000020004" pitchFamily="50" charset="-127"/>
                </a:rPr>
                <a:t>데이터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245D7B-0117-4A1B-9CAB-F2BD8EC21B6E}"/>
                </a:ext>
              </a:extLst>
            </p:cNvPr>
            <p:cNvSpPr txBox="1"/>
            <p:nvPr/>
          </p:nvSpPr>
          <p:spPr>
            <a:xfrm>
              <a:off x="1242957" y="5049023"/>
              <a:ext cx="2429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오산시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_</a:t>
              </a:r>
              <a:r>
                <a:rPr lang="ko-KR" altLang="en-US" sz="1600" dirty="0" err="1">
                  <a:latin typeface="+mj-lt"/>
                  <a:ea typeface="맑은 고딕" panose="020B0503020000020004" pitchFamily="50" charset="-127"/>
                </a:rPr>
                <a:t>건물연면적</a:t>
              </a:r>
              <a:r>
                <a:rPr lang="en-US" altLang="ko-KR" sz="1600" dirty="0">
                  <a:latin typeface="+mj-lt"/>
                  <a:ea typeface="맑은 고딕" panose="020B0503020000020004" pitchFamily="50" charset="-127"/>
                </a:rPr>
                <a:t>_</a:t>
              </a:r>
              <a:r>
                <a:rPr lang="ko-KR" altLang="en-US" sz="1600" dirty="0">
                  <a:latin typeface="+mj-lt"/>
                  <a:ea typeface="맑은 고딕" panose="020B0503020000020004" pitchFamily="50" charset="-127"/>
                </a:rPr>
                <a:t>격자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4713186" y="1311293"/>
            <a:ext cx="6987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2010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년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~ 2019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년 오산시 어린이 교통사고에 관한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100X100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격자 데이터 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4713186" y="2546315"/>
            <a:ext cx="40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2020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년 기준 오산시 유소년 인구수 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4713186" y="4102013"/>
            <a:ext cx="4086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현재 기준 오산시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법정경계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시군구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4713186" y="5255059"/>
            <a:ext cx="6555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현재 기준 오산시 일반건물 분포도 관련 격자 데이터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 (100M X 100M)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545821" y="6335139"/>
            <a:ext cx="555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출처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SK Telecom,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한국교통연구원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국토지리정보원</a:t>
            </a:r>
          </a:p>
        </p:txBody>
      </p:sp>
    </p:spTree>
    <p:extLst>
      <p:ext uri="{BB962C8B-B14F-4D97-AF65-F5344CB8AC3E}">
        <p14:creationId xmlns:p14="http://schemas.microsoft.com/office/powerpoint/2010/main" val="113528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5" y="86614"/>
            <a:ext cx="63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프로세스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수집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오산시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: COMPAS)</a:t>
            </a:r>
            <a:endParaRPr lang="ko-KR" altLang="en-US" sz="2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5047698" y="2100832"/>
            <a:ext cx="4602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실시간 오산시 방범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CCTV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설치현황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정보 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2E79F8B5-C21C-44E3-B25C-738675B4432E}"/>
              </a:ext>
            </a:extLst>
          </p:cNvPr>
          <p:cNvSpPr/>
          <p:nvPr/>
        </p:nvSpPr>
        <p:spPr>
          <a:xfrm>
            <a:off x="371321" y="1321879"/>
            <a:ext cx="4295162" cy="4432184"/>
          </a:xfrm>
          <a:prstGeom prst="roundRect">
            <a:avLst>
              <a:gd name="adj" fmla="val 15627"/>
            </a:avLst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6AD6D-0677-4A9F-BCE8-D5C617CE30AB}"/>
              </a:ext>
            </a:extLst>
          </p:cNvPr>
          <p:cNvSpPr txBox="1"/>
          <p:nvPr/>
        </p:nvSpPr>
        <p:spPr>
          <a:xfrm>
            <a:off x="1253171" y="1127091"/>
            <a:ext cx="26564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안전시설물 변수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048DB-59D2-454E-8EE4-F1438ED4F98D}"/>
              </a:ext>
            </a:extLst>
          </p:cNvPr>
          <p:cNvSpPr txBox="1"/>
          <p:nvPr/>
        </p:nvSpPr>
        <p:spPr>
          <a:xfrm>
            <a:off x="752536" y="2089008"/>
            <a:ext cx="2308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오산시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_CCTV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설치현황</a:t>
            </a:r>
            <a:endParaRPr lang="ko-KR" altLang="en-US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2CD9C-9659-4185-AC56-89B72D950BA4}"/>
              </a:ext>
            </a:extLst>
          </p:cNvPr>
          <p:cNvSpPr txBox="1"/>
          <p:nvPr/>
        </p:nvSpPr>
        <p:spPr>
          <a:xfrm>
            <a:off x="752536" y="4325338"/>
            <a:ext cx="28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오산시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어린이집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유치원현황</a:t>
            </a:r>
            <a:endParaRPr lang="ko-KR" altLang="en-US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1D707-1A95-43E3-8DB6-F7E4FEB4DB10}"/>
              </a:ext>
            </a:extLst>
          </p:cNvPr>
          <p:cNvSpPr txBox="1"/>
          <p:nvPr/>
        </p:nvSpPr>
        <p:spPr>
          <a:xfrm>
            <a:off x="752536" y="2983540"/>
            <a:ext cx="21717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오산시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학교위치정보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B5124-8A81-4474-85BD-76D73C908337}"/>
              </a:ext>
            </a:extLst>
          </p:cNvPr>
          <p:cNvSpPr txBox="1"/>
          <p:nvPr/>
        </p:nvSpPr>
        <p:spPr>
          <a:xfrm>
            <a:off x="752536" y="3430806"/>
            <a:ext cx="2886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오산시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학원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및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교습소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4BED-D260-493D-BE7B-4EFAE09E62CC}"/>
              </a:ext>
            </a:extLst>
          </p:cNvPr>
          <p:cNvSpPr txBox="1"/>
          <p:nvPr/>
        </p:nvSpPr>
        <p:spPr>
          <a:xfrm>
            <a:off x="752536" y="3878072"/>
            <a:ext cx="2348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오산시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어린이보호구역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7EC47-4DD0-4319-9D49-8C78E7EAD275}"/>
              </a:ext>
            </a:extLst>
          </p:cNvPr>
          <p:cNvSpPr txBox="1"/>
          <p:nvPr/>
        </p:nvSpPr>
        <p:spPr>
          <a:xfrm>
            <a:off x="752536" y="2536274"/>
            <a:ext cx="17561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오산시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횡단보도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5047698" y="4384932"/>
            <a:ext cx="5480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실시간 기준 오산시 어린이집 및 유치원 위치 정보 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5047698" y="3021274"/>
            <a:ext cx="4677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실시간 기준 오산시 초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중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고등학교 현황 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5047698" y="3481495"/>
            <a:ext cx="4588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실시간 기준 오산시 학원 및 교습소 현황 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5047698" y="3941716"/>
            <a:ext cx="4649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실시간 기준 오산시 어린이보호구역 정보 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5047698" y="2556007"/>
            <a:ext cx="5065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2020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년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09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월 기준 오산시 횡단보도 위치 정보 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5047698" y="1640611"/>
            <a:ext cx="5609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2020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년 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09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월 기준 오산시 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무인교통단속카메라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정보 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0048DB-59D2-454E-8EE4-F1438ED4F98D}"/>
              </a:ext>
            </a:extLst>
          </p:cNvPr>
          <p:cNvSpPr txBox="1"/>
          <p:nvPr/>
        </p:nvSpPr>
        <p:spPr>
          <a:xfrm>
            <a:off x="752536" y="1641742"/>
            <a:ext cx="33051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오산시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 err="1">
                <a:latin typeface="+mj-lt"/>
                <a:ea typeface="맑은 고딕" panose="020B0503020000020004" pitchFamily="50" charset="-127"/>
              </a:rPr>
              <a:t>무인교통단속카메라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 현황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552305" y="6223039"/>
            <a:ext cx="393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출처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SK Telecom,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한국교통연구원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5D716B-1293-4839-B57B-E6FE9861E8B8}"/>
              </a:ext>
            </a:extLst>
          </p:cNvPr>
          <p:cNvSpPr txBox="1"/>
          <p:nvPr/>
        </p:nvSpPr>
        <p:spPr>
          <a:xfrm>
            <a:off x="752536" y="4772604"/>
            <a:ext cx="28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오산시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신호등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46E7C-32B0-42B3-8AE7-DDC05F3F5DAA}"/>
              </a:ext>
            </a:extLst>
          </p:cNvPr>
          <p:cNvSpPr txBox="1"/>
          <p:nvPr/>
        </p:nvSpPr>
        <p:spPr>
          <a:xfrm>
            <a:off x="752536" y="5204483"/>
            <a:ext cx="2886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오산시</a:t>
            </a:r>
            <a:r>
              <a:rPr lang="en-US" altLang="ko-KR" sz="1600" dirty="0">
                <a:latin typeface="+mj-lt"/>
                <a:ea typeface="맑은 고딕" panose="020B0503020000020004" pitchFamily="50" charset="-127"/>
              </a:rPr>
              <a:t>_</a:t>
            </a:r>
            <a:r>
              <a:rPr lang="ko-KR" altLang="en-US" sz="1600" dirty="0">
                <a:latin typeface="+mj-lt"/>
                <a:ea typeface="맑은 고딕" panose="020B0503020000020004" pitchFamily="50" charset="-127"/>
              </a:rPr>
              <a:t>체육시설현황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682F8-892D-4923-820A-F2917EE7C7B7}"/>
              </a:ext>
            </a:extLst>
          </p:cNvPr>
          <p:cNvSpPr txBox="1"/>
          <p:nvPr/>
        </p:nvSpPr>
        <p:spPr>
          <a:xfrm>
            <a:off x="5047698" y="5204483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+mj-lt"/>
                <a:ea typeface="맑은 고딕" panose="020B0503020000020004" pitchFamily="50" charset="-127"/>
              </a:rPr>
              <a:t>현재 기준 오산시 체육시설 현황 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64BC28-FA7A-4922-A7C6-3E270C5766BF}"/>
              </a:ext>
            </a:extLst>
          </p:cNvPr>
          <p:cNvSpPr txBox="1"/>
          <p:nvPr/>
        </p:nvSpPr>
        <p:spPr>
          <a:xfrm>
            <a:off x="5047698" y="4787013"/>
            <a:ext cx="4860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+mj-lt"/>
                <a:ea typeface="맑은 고딕" panose="020B0503020000020004" pitchFamily="50" charset="-127"/>
              </a:rPr>
              <a:t>2020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j-lt"/>
                <a:ea typeface="맑은 고딕" panose="020B0503020000020004" pitchFamily="50" charset="-127"/>
              </a:rPr>
              <a:t>년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+mj-lt"/>
                <a:ea typeface="맑은 고딕" panose="020B0503020000020004" pitchFamily="50" charset="-127"/>
              </a:rPr>
              <a:t>09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+mj-lt"/>
                <a:ea typeface="맑은 고딕" panose="020B0503020000020004" pitchFamily="50" charset="-127"/>
              </a:rPr>
              <a:t>월 기준 오산시 신호등 위치 정보 데이터</a:t>
            </a:r>
            <a:endParaRPr lang="en-US" altLang="ko-KR" sz="1600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72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5" y="86614"/>
            <a:ext cx="63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프로세스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수집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오산시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: COMPAS)</a:t>
            </a:r>
            <a:endParaRPr lang="ko-KR" altLang="en-US" sz="2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552305" y="6223039"/>
            <a:ext cx="393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출처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SK Telecom,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한국교통연구원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DE72B-CE9A-4F33-A234-AD09535FC248}"/>
              </a:ext>
            </a:extLst>
          </p:cNvPr>
          <p:cNvSpPr txBox="1"/>
          <p:nvPr/>
        </p:nvSpPr>
        <p:spPr>
          <a:xfrm>
            <a:off x="322701" y="832430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활용하지 않은 데이터 목록 </a:t>
            </a:r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(1)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2ABDDE7-4B06-4AC8-B2A9-C249A68D8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336337"/>
              </p:ext>
            </p:extLst>
          </p:nvPr>
        </p:nvGraphicFramePr>
        <p:xfrm>
          <a:off x="474043" y="1710880"/>
          <a:ext cx="11184558" cy="363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330">
                  <a:extLst>
                    <a:ext uri="{9D8B030D-6E8A-4147-A177-3AD203B41FA5}">
                      <a16:colId xmlns:a16="http://schemas.microsoft.com/office/drawing/2014/main" val="2023621955"/>
                    </a:ext>
                  </a:extLst>
                </a:gridCol>
                <a:gridCol w="3639977">
                  <a:extLst>
                    <a:ext uri="{9D8B030D-6E8A-4147-A177-3AD203B41FA5}">
                      <a16:colId xmlns:a16="http://schemas.microsoft.com/office/drawing/2014/main" val="1615198941"/>
                    </a:ext>
                  </a:extLst>
                </a:gridCol>
                <a:gridCol w="3742701">
                  <a:extLst>
                    <a:ext uri="{9D8B030D-6E8A-4147-A177-3AD203B41FA5}">
                      <a16:colId xmlns:a16="http://schemas.microsoft.com/office/drawing/2014/main" val="1029494233"/>
                    </a:ext>
                  </a:extLst>
                </a:gridCol>
                <a:gridCol w="2829550">
                  <a:extLst>
                    <a:ext uri="{9D8B030D-6E8A-4147-A177-3AD203B41FA5}">
                      <a16:colId xmlns:a16="http://schemas.microsoft.com/office/drawing/2014/main" val="3781243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맑은 고딕" panose="020B0503020000020004" pitchFamily="50" charset="-127"/>
                        </a:rPr>
                        <a:t>데이터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맑은 고딕" panose="020B0503020000020004" pitchFamily="50" charset="-127"/>
                        </a:rPr>
                        <a:t>데이터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94257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인구 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Data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연령별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거주인구격자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총인구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2020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년 기준 오산시 총 인구수 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유소년 인구 및 유아인구만</a:t>
                      </a:r>
                      <a:endParaRPr lang="en-US" altLang="ko-KR" sz="1400" dirty="0">
                        <a:latin typeface="+mj-lt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추출하여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5077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연령별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거주인구격자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생산가능인구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2020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년 기준 오산시 생산가능 인구수 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271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연령별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거주인구격자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고령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2020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년 기준 오산시 고령 인구수 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560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유동인구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2019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년 기준 오산시 월별 유동인구 격자 데이터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(50M X 50M)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673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기상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Data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기상데이터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(2010~2019)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2017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~ 2019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년 기준 오산시 시간대별 기상 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사고 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Data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에 기록된 날짜가</a:t>
                      </a:r>
                      <a:endParaRPr lang="en-US" altLang="ko-KR" sz="1400" dirty="0">
                        <a:latin typeface="+mj-lt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없어서 연관 불가능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5449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지리 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Data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행정경계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+mj-lt"/>
                          <a:ea typeface="맑은 고딕" panose="020B0503020000020004" pitchFamily="50" charset="-127"/>
                        </a:rPr>
                        <a:t>읍면동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현재 기준 오산시 행정경계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읍면동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사고 범위를 벗어나거나</a:t>
                      </a:r>
                      <a:endParaRPr lang="en-US" altLang="ko-KR" sz="1400" dirty="0">
                        <a:latin typeface="+mj-lt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독립적인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4655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법정경계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+mj-lt"/>
                          <a:ea typeface="맑은 고딕" panose="020B0503020000020004" pitchFamily="50" charset="-127"/>
                        </a:rPr>
                        <a:t>읍면동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현재 기준 오산시 법정경계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읍면동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857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지적도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현재 기준 오산시 행정경계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연속지적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3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915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5" y="86614"/>
            <a:ext cx="63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프로세스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수집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오산시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: COMPAS)</a:t>
            </a:r>
            <a:endParaRPr lang="ko-KR" altLang="en-US" sz="2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A85854-BF2F-4D6E-B410-F02F3361A21A}"/>
              </a:ext>
            </a:extLst>
          </p:cNvPr>
          <p:cNvSpPr txBox="1"/>
          <p:nvPr/>
        </p:nvSpPr>
        <p:spPr>
          <a:xfrm>
            <a:off x="552305" y="6223039"/>
            <a:ext cx="393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출처 </a:t>
            </a:r>
            <a:r>
              <a:rPr lang="en-US" altLang="ko-KR" dirty="0">
                <a:latin typeface="+mj-lt"/>
                <a:ea typeface="맑은 고딕" panose="020B0503020000020004" pitchFamily="50" charset="-127"/>
              </a:rPr>
              <a:t>: SK Telecom, </a:t>
            </a:r>
            <a:r>
              <a:rPr lang="ko-KR" altLang="en-US" dirty="0">
                <a:latin typeface="+mj-lt"/>
                <a:ea typeface="맑은 고딕" panose="020B0503020000020004" pitchFamily="50" charset="-127"/>
              </a:rPr>
              <a:t>한국교통연구원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DE72B-CE9A-4F33-A234-AD09535FC248}"/>
              </a:ext>
            </a:extLst>
          </p:cNvPr>
          <p:cNvSpPr txBox="1"/>
          <p:nvPr/>
        </p:nvSpPr>
        <p:spPr>
          <a:xfrm>
            <a:off x="322701" y="832430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lt"/>
                <a:ea typeface="맑은 고딕" panose="020B0503020000020004" pitchFamily="50" charset="-127"/>
              </a:rPr>
              <a:t>활용하지 않은 데이터 목록 </a:t>
            </a:r>
            <a:r>
              <a:rPr lang="en-US" altLang="ko-KR" b="1" dirty="0">
                <a:latin typeface="+mj-lt"/>
                <a:ea typeface="맑은 고딕" panose="020B0503020000020004" pitchFamily="50" charset="-127"/>
              </a:rPr>
              <a:t>(2)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2ABDDE7-4B06-4AC8-B2A9-C249A68D8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24539"/>
              </p:ext>
            </p:extLst>
          </p:nvPr>
        </p:nvGraphicFramePr>
        <p:xfrm>
          <a:off x="190501" y="1847633"/>
          <a:ext cx="11820524" cy="3743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5271">
                  <a:extLst>
                    <a:ext uri="{9D8B030D-6E8A-4147-A177-3AD203B41FA5}">
                      <a16:colId xmlns:a16="http://schemas.microsoft.com/office/drawing/2014/main" val="2023621955"/>
                    </a:ext>
                  </a:extLst>
                </a:gridCol>
                <a:gridCol w="3320872">
                  <a:extLst>
                    <a:ext uri="{9D8B030D-6E8A-4147-A177-3AD203B41FA5}">
                      <a16:colId xmlns:a16="http://schemas.microsoft.com/office/drawing/2014/main" val="1615198941"/>
                    </a:ext>
                  </a:extLst>
                </a:gridCol>
                <a:gridCol w="5078856">
                  <a:extLst>
                    <a:ext uri="{9D8B030D-6E8A-4147-A177-3AD203B41FA5}">
                      <a16:colId xmlns:a16="http://schemas.microsoft.com/office/drawing/2014/main" val="1029494233"/>
                    </a:ext>
                  </a:extLst>
                </a:gridCol>
                <a:gridCol w="2295525">
                  <a:extLst>
                    <a:ext uri="{9D8B030D-6E8A-4147-A177-3AD203B41FA5}">
                      <a16:colId xmlns:a16="http://schemas.microsoft.com/office/drawing/2014/main" val="3781243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맑은 고딕" panose="020B0503020000020004" pitchFamily="50" charset="-127"/>
                        </a:rPr>
                        <a:t>데이터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맑은 고딕" panose="020B0503020000020004" pitchFamily="50" charset="-127"/>
                        </a:rPr>
                        <a:t>데이터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942579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+mj-lt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1600" dirty="0">
                          <a:latin typeface="+mj-lt"/>
                          <a:ea typeface="맑은 고딕" panose="020B0503020000020004" pitchFamily="50" charset="-127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평일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전일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시간대별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 err="1">
                          <a:latin typeface="+mj-lt"/>
                          <a:ea typeface="맑은 고딕" panose="020B0503020000020004" pitchFamily="50" charset="-127"/>
                        </a:rPr>
                        <a:t>추정교통량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2018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년 기준 오산시 평일 일별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시간대별 추정 교통량 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어린이가 주로 다니는 생활권과 비 인접한 도로정보로 사용하지 않음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5077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평일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전일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 err="1">
                          <a:latin typeface="+mj-lt"/>
                          <a:ea typeface="맑은 고딕" panose="020B0503020000020004" pitchFamily="50" charset="-127"/>
                        </a:rPr>
                        <a:t>혼잡빈도강도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2018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년 기준 오산시 평일 전일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혼잡빈도강도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 관련 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271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평일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전일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혼잡시간강도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2018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년 기준 오산시 평일 전일 혼잡시간강도 관련 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560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 err="1">
                          <a:latin typeface="+mj-lt"/>
                          <a:ea typeface="맑은 고딕" panose="020B0503020000020004" pitchFamily="50" charset="-127"/>
                        </a:rPr>
                        <a:t>도로안전표지표준데이터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2020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09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월 기준 오산시 도로안전표지 정보 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6739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상세도로망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2018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년 기준 오산시 전역 도로 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사고의 필수조건인 어린이를 우선으로 기인물인 자동차보다 어린이 이용시설 및 인구 기반으로 분석하였으므로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544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지리 </a:t>
                      </a:r>
                      <a:r>
                        <a:rPr lang="en-US" altLang="ko-KR" sz="1600" dirty="0"/>
                        <a:t>Data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차량등록현황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오산시 차량등록 현황에 관한 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4655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초등학교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 err="1">
                          <a:latin typeface="+mj-lt"/>
                          <a:ea typeface="맑은 고딕" panose="020B0503020000020004" pitchFamily="50" charset="-127"/>
                        </a:rPr>
                        <a:t>통학구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현재 기준 오산시 초등학교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통학구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 관련 데이터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8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학군 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Data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중학교</a:t>
                      </a:r>
                      <a:r>
                        <a:rPr lang="en-US" altLang="ko-KR" sz="1400" dirty="0">
                          <a:latin typeface="+mj-lt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학군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현재 기준 오산시 중학교 학군 관련 정보</a:t>
                      </a:r>
                      <a:endParaRPr lang="ko-KR" altLang="en-US" sz="1400" dirty="0"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j-lt"/>
                          <a:ea typeface="맑은 고딕" panose="020B0503020000020004" pitchFamily="50" charset="-127"/>
                        </a:rPr>
                        <a:t>오산시를 벗어나는 지역을 포함하여 정확도 문제로 제외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77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769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A429EC7-2D5C-43A4-80F6-D3E59E5F8E28}"/>
              </a:ext>
            </a:extLst>
          </p:cNvPr>
          <p:cNvGrpSpPr/>
          <p:nvPr/>
        </p:nvGrpSpPr>
        <p:grpSpPr>
          <a:xfrm>
            <a:off x="357218" y="0"/>
            <a:ext cx="8431098" cy="6857999"/>
            <a:chOff x="1880451" y="0"/>
            <a:chExt cx="8431098" cy="6858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5A45AF5-5213-4E05-9EA2-5AC9E9B97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451" y="0"/>
              <a:ext cx="8431098" cy="6858000"/>
            </a:xfrm>
            <a:prstGeom prst="rect">
              <a:avLst/>
            </a:prstGeom>
          </p:spPr>
        </p:pic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1BB210E-FC3C-4867-A9A4-F854A6F4EF25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89" y="2540237"/>
              <a:ext cx="0" cy="121261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CAD449D-1F2F-4B38-B655-C5DF901EF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649" y="2527511"/>
              <a:ext cx="574601" cy="12726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1AB0740-6AF6-4D02-99E9-B9AB38EC27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8170" y="3259294"/>
              <a:ext cx="45458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75A392E-A91B-4BBF-AF83-40E44E2B6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4890" y="3286997"/>
              <a:ext cx="3175" cy="75477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76C0C68-E967-42B8-B73E-944CFBDCE6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1950" y="4041775"/>
              <a:ext cx="58682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C6B6DB8-E3AD-46EE-9C3C-4723E89DD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6906" y="5144372"/>
              <a:ext cx="1685844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9F0E835-12E5-4709-BCF6-EC5A016D101D}"/>
                </a:ext>
              </a:extLst>
            </p:cNvPr>
            <p:cNvCxnSpPr>
              <a:cxnSpLocks/>
            </p:cNvCxnSpPr>
            <p:nvPr/>
          </p:nvCxnSpPr>
          <p:spPr>
            <a:xfrm>
              <a:off x="5474414" y="4468097"/>
              <a:ext cx="0" cy="676275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BB396EA-0628-4BFA-8CF2-D5CD366D3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9738" y="2751711"/>
              <a:ext cx="0" cy="84239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3CC7AC1-2706-49BD-AC16-E2A857B00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5390" y="3717826"/>
              <a:ext cx="37338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BD82A5AF-730C-47CD-8F40-DB5FD68F9F53}"/>
                </a:ext>
              </a:extLst>
            </p:cNvPr>
            <p:cNvCxnSpPr>
              <a:cxnSpLocks/>
            </p:cNvCxnSpPr>
            <p:nvPr/>
          </p:nvCxnSpPr>
          <p:spPr>
            <a:xfrm>
              <a:off x="5166088" y="4468097"/>
              <a:ext cx="0" cy="88177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FC2DFF5C-8667-43BF-85A8-7E26C3D7B79D}"/>
                </a:ext>
              </a:extLst>
            </p:cNvPr>
            <p:cNvCxnSpPr>
              <a:cxnSpLocks/>
            </p:cNvCxnSpPr>
            <p:nvPr/>
          </p:nvCxnSpPr>
          <p:spPr>
            <a:xfrm>
              <a:off x="7795138" y="1622992"/>
              <a:ext cx="520187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1874E54-0192-4AFA-B695-BC7097D3B6C3}"/>
                </a:ext>
              </a:extLst>
            </p:cNvPr>
            <p:cNvCxnSpPr>
              <a:cxnSpLocks/>
            </p:cNvCxnSpPr>
            <p:nvPr/>
          </p:nvCxnSpPr>
          <p:spPr>
            <a:xfrm>
              <a:off x="7814232" y="1599179"/>
              <a:ext cx="0" cy="382021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0579AD40-50C6-45DB-B856-878E59E410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01279" y="1955533"/>
              <a:ext cx="441960" cy="5784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864B209C-4E63-41C4-B8C5-63F24780DEC0}"/>
                </a:ext>
              </a:extLst>
            </p:cNvPr>
            <p:cNvCxnSpPr>
              <a:cxnSpLocks/>
            </p:cNvCxnSpPr>
            <p:nvPr/>
          </p:nvCxnSpPr>
          <p:spPr>
            <a:xfrm>
              <a:off x="7743825" y="2838858"/>
              <a:ext cx="550069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50DC020-20EB-43CC-AD55-BFD85C5FA799}"/>
                </a:ext>
              </a:extLst>
            </p:cNvPr>
            <p:cNvCxnSpPr>
              <a:cxnSpLocks/>
            </p:cNvCxnSpPr>
            <p:nvPr/>
          </p:nvCxnSpPr>
          <p:spPr>
            <a:xfrm>
              <a:off x="7768512" y="2509769"/>
              <a:ext cx="0" cy="35814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FF302CC-0B8F-4220-9B3D-8D0E81FA0D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3659" y="2517679"/>
              <a:ext cx="40386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32B71B7F-8727-4716-BBD9-2F433192073D}"/>
                </a:ext>
              </a:extLst>
            </p:cNvPr>
            <p:cNvCxnSpPr>
              <a:cxnSpLocks/>
            </p:cNvCxnSpPr>
            <p:nvPr/>
          </p:nvCxnSpPr>
          <p:spPr>
            <a:xfrm>
              <a:off x="7401279" y="2158772"/>
              <a:ext cx="892615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78F157AC-2A91-4755-B568-BBB620BCFE05}"/>
                </a:ext>
              </a:extLst>
            </p:cNvPr>
            <p:cNvCxnSpPr>
              <a:cxnSpLocks/>
            </p:cNvCxnSpPr>
            <p:nvPr/>
          </p:nvCxnSpPr>
          <p:spPr>
            <a:xfrm>
              <a:off x="7401279" y="2937849"/>
              <a:ext cx="735452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361F74B3-88FD-4EBE-B5A0-1EFB87BAFE68}"/>
                </a:ext>
              </a:extLst>
            </p:cNvPr>
            <p:cNvCxnSpPr>
              <a:cxnSpLocks/>
            </p:cNvCxnSpPr>
            <p:nvPr/>
          </p:nvCxnSpPr>
          <p:spPr>
            <a:xfrm>
              <a:off x="8119984" y="2913154"/>
              <a:ext cx="0" cy="1080202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8F4F4460-8D65-452C-8FAA-65B2B1EBA1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7602" y="3994717"/>
              <a:ext cx="177641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0125A019-E2C7-46E5-AF0A-6230B3C22569}"/>
                </a:ext>
              </a:extLst>
            </p:cNvPr>
            <p:cNvCxnSpPr>
              <a:cxnSpLocks/>
            </p:cNvCxnSpPr>
            <p:nvPr/>
          </p:nvCxnSpPr>
          <p:spPr>
            <a:xfrm>
              <a:off x="7379892" y="3099798"/>
              <a:ext cx="43434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3016758E-1E32-4A8C-82F4-5417C3DD490A}"/>
                </a:ext>
              </a:extLst>
            </p:cNvPr>
            <p:cNvCxnSpPr>
              <a:cxnSpLocks/>
            </p:cNvCxnSpPr>
            <p:nvPr/>
          </p:nvCxnSpPr>
          <p:spPr>
            <a:xfrm>
              <a:off x="7797519" y="3070490"/>
              <a:ext cx="9093" cy="2279385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C3EBB34-6BAA-4A8F-A7CE-2E5836586D68}"/>
                </a:ext>
              </a:extLst>
            </p:cNvPr>
            <p:cNvCxnSpPr>
              <a:cxnSpLocks/>
            </p:cNvCxnSpPr>
            <p:nvPr/>
          </p:nvCxnSpPr>
          <p:spPr>
            <a:xfrm>
              <a:off x="7797519" y="5323930"/>
              <a:ext cx="496375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A6D2F328-C472-4CD6-8065-5629E62A37EC}"/>
                </a:ext>
              </a:extLst>
            </p:cNvPr>
            <p:cNvCxnSpPr>
              <a:cxnSpLocks/>
            </p:cNvCxnSpPr>
            <p:nvPr/>
          </p:nvCxnSpPr>
          <p:spPr>
            <a:xfrm>
              <a:off x="7364651" y="3307556"/>
              <a:ext cx="12167" cy="2042319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BFD74078-3F9E-4C7D-AB12-63269240AFB5}"/>
                </a:ext>
              </a:extLst>
            </p:cNvPr>
            <p:cNvCxnSpPr>
              <a:cxnSpLocks/>
            </p:cNvCxnSpPr>
            <p:nvPr/>
          </p:nvCxnSpPr>
          <p:spPr>
            <a:xfrm>
              <a:off x="7282737" y="3172906"/>
              <a:ext cx="0" cy="17907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00A099CB-64DF-496D-842F-32D7FA43CA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0708" y="3324922"/>
              <a:ext cx="10611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9074A5E-8E6F-4332-8A1D-C045E976A5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8776" y="3070490"/>
              <a:ext cx="744854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5BAEF36F-0F2D-4C49-AF50-33E00C34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9415" y="3047158"/>
              <a:ext cx="0" cy="565198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630397C-9CFD-472B-A1B2-0D52BB32B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8633" y="3192300"/>
              <a:ext cx="0" cy="42005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A5CF31ED-F35D-43DB-934F-85B648BE9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5132" y="4274784"/>
              <a:ext cx="0" cy="430013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472FE0ED-A910-4CF9-BAE4-769A5660F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9753" y="4704797"/>
              <a:ext cx="1151572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9DE98F53-DB40-484A-B5D2-B90772267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3565" y="4468097"/>
              <a:ext cx="0" cy="23670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1CEEF7C-78F8-4F13-9AC8-A2BCD0301744}"/>
              </a:ext>
            </a:extLst>
          </p:cNvPr>
          <p:cNvSpPr txBox="1"/>
          <p:nvPr/>
        </p:nvSpPr>
        <p:spPr>
          <a:xfrm>
            <a:off x="258366" y="86614"/>
            <a:ext cx="490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분석 프로세스 </a:t>
            </a:r>
            <a:r>
              <a:rPr lang="en-US" altLang="ko-KR" sz="2400" b="1" dirty="0">
                <a:latin typeface="+mj-lt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latin typeface="+mj-lt"/>
                <a:ea typeface="맑은 고딕" panose="020B0503020000020004" pitchFamily="50" charset="-127"/>
              </a:rPr>
              <a:t>데이터 모델링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F0530-EB62-4592-A078-AFF0221AA074}"/>
              </a:ext>
            </a:extLst>
          </p:cNvPr>
          <p:cNvSpPr/>
          <p:nvPr/>
        </p:nvSpPr>
        <p:spPr>
          <a:xfrm>
            <a:off x="0" y="612396"/>
            <a:ext cx="1219200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15B2D-BF7D-4D3F-ADDC-ECDBA2C91D28}"/>
              </a:ext>
            </a:extLst>
          </p:cNvPr>
          <p:cNvSpPr txBox="1"/>
          <p:nvPr/>
        </p:nvSpPr>
        <p:spPr>
          <a:xfrm>
            <a:off x="357218" y="785033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맑은 고딕" panose="020B0503020000020004" pitchFamily="50" charset="-127"/>
              </a:rPr>
              <a:t>어린이 교통사고 데이터들간의 관계 도출</a:t>
            </a:r>
          </a:p>
        </p:txBody>
      </p:sp>
      <p:graphicFrame>
        <p:nvGraphicFramePr>
          <p:cNvPr id="130" name="표 130">
            <a:extLst>
              <a:ext uri="{FF2B5EF4-FFF2-40B4-BE49-F238E27FC236}">
                <a16:creationId xmlns:a16="http://schemas.microsoft.com/office/drawing/2014/main" id="{9199F3C3-4703-4026-ABBF-1EDB37C7A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32982"/>
              </p:ext>
            </p:extLst>
          </p:nvPr>
        </p:nvGraphicFramePr>
        <p:xfrm>
          <a:off x="8296377" y="3676728"/>
          <a:ext cx="3586976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9631">
                  <a:extLst>
                    <a:ext uri="{9D8B030D-6E8A-4147-A177-3AD203B41FA5}">
                      <a16:colId xmlns:a16="http://schemas.microsoft.com/office/drawing/2014/main" val="342986625"/>
                    </a:ext>
                  </a:extLst>
                </a:gridCol>
                <a:gridCol w="2347345">
                  <a:extLst>
                    <a:ext uri="{9D8B030D-6E8A-4147-A177-3AD203B41FA5}">
                      <a16:colId xmlns:a16="http://schemas.microsoft.com/office/drawing/2014/main" val="137869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#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+mj-lt"/>
                        </a:rPr>
                        <a:t>기본키</a:t>
                      </a:r>
                      <a:endParaRPr lang="en-US" altLang="ko-KR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79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*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+mj-lt"/>
                        </a:rPr>
                        <a:t>후보키</a:t>
                      </a:r>
                      <a:endParaRPr lang="en-US" altLang="ko-KR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378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70C0"/>
                          </a:solidFill>
                          <a:latin typeface="+mj-lt"/>
                        </a:rPr>
                        <a:t>파란색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+mj-lt"/>
                        </a:rPr>
                        <a:t>외래키</a:t>
                      </a:r>
                      <a:endParaRPr lang="en-US" altLang="ko-KR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07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j-lt"/>
                        </a:rPr>
                        <a:t>O</a:t>
                      </a:r>
                      <a:endParaRPr lang="ko-KR" altLang="en-US" dirty="0">
                        <a:latin typeface="+mj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lt"/>
                        </a:rPr>
                        <a:t>대체키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80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lt"/>
                        </a:rPr>
                        <a:t>도로교통시설물</a:t>
                      </a:r>
                      <a:endParaRPr lang="en-US" altLang="ko-KR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22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j-lt"/>
                        </a:rPr>
                        <a:t>도로교통시설물</a:t>
                      </a:r>
                      <a:endParaRPr lang="en-US" altLang="ko-KR" dirty="0">
                        <a:latin typeface="+mj-lt"/>
                      </a:endParaRPr>
                    </a:p>
                    <a:p>
                      <a:pPr algn="ctr"/>
                      <a:r>
                        <a:rPr lang="en-US" altLang="ko-KR" dirty="0">
                          <a:latin typeface="+mj-lt"/>
                        </a:rPr>
                        <a:t>+ </a:t>
                      </a:r>
                      <a:r>
                        <a:rPr lang="ko-KR" altLang="en-US" dirty="0">
                          <a:latin typeface="+mj-lt"/>
                        </a:rPr>
                        <a:t>어린이 이용시설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4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lt"/>
                        </a:rPr>
                        <a:t>어린이 이용시설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639748"/>
                  </a:ext>
                </a:extLst>
              </a:tr>
            </a:tbl>
          </a:graphicData>
        </a:graphic>
      </p:graphicFrame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7B903F82-BF53-4810-BC82-7D87A0DDB76F}"/>
              </a:ext>
            </a:extLst>
          </p:cNvPr>
          <p:cNvCxnSpPr>
            <a:cxnSpLocks/>
          </p:cNvCxnSpPr>
          <p:nvPr/>
        </p:nvCxnSpPr>
        <p:spPr>
          <a:xfrm>
            <a:off x="8672543" y="5354532"/>
            <a:ext cx="43200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8D42841-EDCF-4B0D-A1E9-A739CA72E2BD}"/>
              </a:ext>
            </a:extLst>
          </p:cNvPr>
          <p:cNvCxnSpPr>
            <a:cxnSpLocks/>
          </p:cNvCxnSpPr>
          <p:nvPr/>
        </p:nvCxnSpPr>
        <p:spPr>
          <a:xfrm>
            <a:off x="8672543" y="5821235"/>
            <a:ext cx="432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0DA91C9A-4386-47C0-9A99-7298FFBBC5F3}"/>
              </a:ext>
            </a:extLst>
          </p:cNvPr>
          <p:cNvCxnSpPr>
            <a:cxnSpLocks/>
          </p:cNvCxnSpPr>
          <p:nvPr/>
        </p:nvCxnSpPr>
        <p:spPr>
          <a:xfrm>
            <a:off x="8672543" y="6354613"/>
            <a:ext cx="4320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658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5846</TotalTime>
  <Words>3607</Words>
  <Application>Microsoft Office PowerPoint</Application>
  <PresentationFormat>와이드스크린</PresentationFormat>
  <Paragraphs>1170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JEONGEUN KIM</dc:creator>
  <cp:lastModifiedBy>Lee sunny</cp:lastModifiedBy>
  <cp:revision>309</cp:revision>
  <dcterms:created xsi:type="dcterms:W3CDTF">2020-12-29T00:54:51Z</dcterms:created>
  <dcterms:modified xsi:type="dcterms:W3CDTF">2021-02-01T08:58:32Z</dcterms:modified>
</cp:coreProperties>
</file>